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0" r:id="rId1"/>
    <p:sldMasterId id="2147484222" r:id="rId2"/>
  </p:sldMasterIdLst>
  <p:notesMasterIdLst>
    <p:notesMasterId r:id="rId39"/>
  </p:notesMasterIdLst>
  <p:sldIdLst>
    <p:sldId id="374" r:id="rId3"/>
    <p:sldId id="343" r:id="rId4"/>
    <p:sldId id="259" r:id="rId5"/>
    <p:sldId id="257" r:id="rId6"/>
    <p:sldId id="260" r:id="rId7"/>
    <p:sldId id="258" r:id="rId8"/>
    <p:sldId id="345" r:id="rId9"/>
    <p:sldId id="346" r:id="rId10"/>
    <p:sldId id="347" r:id="rId11"/>
    <p:sldId id="348" r:id="rId12"/>
    <p:sldId id="349" r:id="rId13"/>
    <p:sldId id="350" r:id="rId14"/>
    <p:sldId id="351" r:id="rId15"/>
    <p:sldId id="352" r:id="rId16"/>
    <p:sldId id="353" r:id="rId17"/>
    <p:sldId id="354" r:id="rId18"/>
    <p:sldId id="355" r:id="rId19"/>
    <p:sldId id="356" r:id="rId20"/>
    <p:sldId id="357" r:id="rId21"/>
    <p:sldId id="358" r:id="rId22"/>
    <p:sldId id="359" r:id="rId23"/>
    <p:sldId id="360" r:id="rId24"/>
    <p:sldId id="361" r:id="rId25"/>
    <p:sldId id="362" r:id="rId26"/>
    <p:sldId id="363" r:id="rId27"/>
    <p:sldId id="364" r:id="rId28"/>
    <p:sldId id="365" r:id="rId29"/>
    <p:sldId id="366" r:id="rId30"/>
    <p:sldId id="367" r:id="rId31"/>
    <p:sldId id="368" r:id="rId32"/>
    <p:sldId id="369" r:id="rId33"/>
    <p:sldId id="370" r:id="rId34"/>
    <p:sldId id="371" r:id="rId35"/>
    <p:sldId id="372" r:id="rId36"/>
    <p:sldId id="373" r:id="rId37"/>
    <p:sldId id="344" r:id="rId38"/>
  </p:sldIdLst>
  <p:sldSz cx="9144000" cy="6858000" type="screen4x3"/>
  <p:notesSz cx="6858000" cy="9144000"/>
  <p:custDataLst>
    <p:tags r:id="rId40"/>
  </p:custDataLst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CC"/>
    <a:srgbClr val="0000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0958" autoAdjust="0"/>
    <p:restoredTop sz="94660"/>
  </p:normalViewPr>
  <p:slideViewPr>
    <p:cSldViewPr>
      <p:cViewPr>
        <p:scale>
          <a:sx n="80" d="100"/>
          <a:sy n="80" d="100"/>
        </p:scale>
        <p:origin x="-582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973300-2227-4C01-933E-AE2E94FCDD13}" type="datetimeFigureOut">
              <a:rPr lang="it-IT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2A16A13-3164-468F-A117-93A7D8C5967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0539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638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32D019-8F32-4801-9360-594ED62126C4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A16A13-3164-468F-A117-93A7D8C59670}" type="slidenum">
              <a:rPr lang="it-IT" smtClean="0"/>
              <a:pPr>
                <a:defRPr/>
              </a:pPr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3126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267199-E81D-4B24-BF3B-C265BC5F4747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61007C-BDF4-40EE-BFA7-5483FBCF554E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2373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044472-0EC5-4EE1-B845-82A45E7430D7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4939BD-3A6F-4E02-8536-1B0155B51C3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3009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1FBA39-4C4C-4E70-823C-3E68B919BDA5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B5219-548C-4AC0-A561-450207090CAC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096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11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008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5968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787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059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9298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478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018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B356D5-5F6C-45B3-ACEB-E108C8B3B20F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BC040D-8DA9-4B5D-8AFB-AAF9F7FE0F1E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5789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9782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6159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023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3E760F-4FAB-4445-9214-98FD40835D6F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7EB8B5-C317-458B-901D-E3561E45F41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5736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98329A-300E-4C27-B6AC-602DD12F73E2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632E2E-4D63-4552-8B86-E73C42B8B776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1525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A09031-A03F-4B67-AECE-08FD818CAC7F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0B4D6-6C57-4336-AF53-AD3C81AFC1A3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45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BC182E-3495-447A-84CD-98A87378B262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5451D1-FA1F-47C4-8963-6473FDC6EB13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2575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2CF9EC-6551-4ACB-812B-63A67B5F5128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761234-85CF-4349-A714-3701E8F6014E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877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7C3621-531C-41C4-870B-8E6E7318137A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061AD7-26ED-4420-8B74-D0A0339D94BF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3071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175125-ECC4-4BDD-B981-661C377540C5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938581-1C84-4EFA-A33A-3569B40BFDFE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220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E0536D7-218C-4DC5-8BE9-03AB0BE0DE95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8286008-6208-4A9E-84F4-874DFDCF262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430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1" r:id="rId1"/>
    <p:sldLayoutId id="2147484212" r:id="rId2"/>
    <p:sldLayoutId id="2147484213" r:id="rId3"/>
    <p:sldLayoutId id="2147484214" r:id="rId4"/>
    <p:sldLayoutId id="2147484215" r:id="rId5"/>
    <p:sldLayoutId id="2147484216" r:id="rId6"/>
    <p:sldLayoutId id="2147484217" r:id="rId7"/>
    <p:sldLayoutId id="2147484218" r:id="rId8"/>
    <p:sldLayoutId id="2147484219" r:id="rId9"/>
    <p:sldLayoutId id="2147484220" r:id="rId10"/>
    <p:sldLayoutId id="214748422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31/05/2017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1973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3" r:id="rId1"/>
    <p:sldLayoutId id="2147484224" r:id="rId2"/>
    <p:sldLayoutId id="2147484225" r:id="rId3"/>
    <p:sldLayoutId id="2147484226" r:id="rId4"/>
    <p:sldLayoutId id="2147484227" r:id="rId5"/>
    <p:sldLayoutId id="2147484228" r:id="rId6"/>
    <p:sldLayoutId id="2147484229" r:id="rId7"/>
    <p:sldLayoutId id="2147484230" r:id="rId8"/>
    <p:sldLayoutId id="2147484231" r:id="rId9"/>
    <p:sldLayoutId id="2147484232" r:id="rId10"/>
    <p:sldLayoutId id="214748423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51520" y="6093296"/>
            <a:ext cx="8640960" cy="5760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95536" y="6093296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2800" b="1" dirty="0" smtClean="0">
                <a:solidFill>
                  <a:prstClr val="white"/>
                </a:solidFill>
                <a:latin typeface="Calibri"/>
              </a:rPr>
              <a:t>www.joinacademy.it</a:t>
            </a:r>
            <a:endParaRPr lang="it-IT" sz="28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51520" y="5949280"/>
            <a:ext cx="8640960" cy="14401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white"/>
              </a:solidFill>
            </a:endParaRPr>
          </a:p>
        </p:txBody>
      </p:sp>
      <p:pic>
        <p:nvPicPr>
          <p:cNvPr id="7" name="Immagine 6" descr="Logo Jo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60648"/>
            <a:ext cx="3749402" cy="3749402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23528" y="4102621"/>
            <a:ext cx="856895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2400" b="1" dirty="0" smtClean="0">
                <a:solidFill>
                  <a:srgbClr val="FF0000"/>
                </a:solidFill>
                <a:latin typeface="Calibri"/>
              </a:rPr>
              <a:t>Corso di alta formazione professionale per Patrocinatore Stragiudiziale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1600" b="1" dirty="0" smtClean="0">
                <a:solidFill>
                  <a:prstClr val="black"/>
                </a:solidFill>
                <a:latin typeface="Calibri"/>
              </a:rPr>
              <a:t>(Professionista del risarcimento del danno – Ramo infortunistica stradale)</a:t>
            </a:r>
            <a:endParaRPr lang="it-IT" sz="1400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dirty="0" smtClean="0">
                <a:solidFill>
                  <a:prstClr val="black"/>
                </a:solidFill>
                <a:latin typeface="Calibri"/>
              </a:rPr>
              <a:t>Legge 04/2013 – Norma Tecnica UNI 11477</a:t>
            </a:r>
            <a:endParaRPr lang="it-IT" sz="2000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b="1" dirty="0" smtClean="0">
                <a:solidFill>
                  <a:prstClr val="black"/>
                </a:solidFill>
                <a:latin typeface="Calibri"/>
              </a:rPr>
              <a:t>Modulo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11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–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Autotelaio e pneumatici</a:t>
            </a:r>
            <a:endParaRPr lang="it-IT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Immagine 14" descr="LOGO ISO 9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78611" y="1255350"/>
            <a:ext cx="2049773" cy="224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279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4429124" y="1214422"/>
            <a:ext cx="450059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Attualmente l’impiego del telaio nella sua forma classica è ormai limitato al campo degli autocarri medi e pesanti; per le autovetture, invece, ed anche per i furgoni e per gli autocarri leggeri, i Costruttori hanno adottato il sistema della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carrozzeria a scocca portante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Carrozzeria portante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12" descr="http://www.menudeimotori.com/public/media/1/20081104--2008NUOVAGM0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57298"/>
            <a:ext cx="378621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357158" y="1214422"/>
            <a:ext cx="407196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La scocca si dice portante quando possiede una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resistenza meccanica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u="sng" dirty="0" smtClean="0">
                <a:latin typeface="Arial Black" pitchFamily="34" charset="0"/>
              </a:rPr>
              <a:t>tale da sopportare il peso proprio dei vari organi costituenti il veicolo e le sollecitazioni prodotte dal movimento del veicolo stesso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Carrozzeria portante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Picture 12" descr="http://i30.tinypic.com/tamxk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428736"/>
            <a:ext cx="4421851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357158" y="1142984"/>
            <a:ext cx="842968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Nelle costruzioni di questo tipo </a:t>
            </a:r>
            <a:r>
              <a:rPr lang="it-IT" sz="2400" u="sng" dirty="0" smtClean="0">
                <a:latin typeface="Arial Black" pitchFamily="34" charset="0"/>
              </a:rPr>
              <a:t>il compito del telaio è affidato al pavimento della carrozzeria, convenientemente irrobustito e sagomato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Nasce in tal modo un’unica struttura alla quale vengono applicati, direttamente o con l’interposizione di opportuni organi elastici, il motore e gli altri gruppi del veicolo.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Gli elementi costituenti la carrozzeria portante, ottenuti per </a:t>
            </a:r>
            <a:r>
              <a:rPr lang="it-IT" sz="2400" b="1" i="1" dirty="0" smtClean="0">
                <a:solidFill>
                  <a:srgbClr val="0000CC"/>
                </a:solidFill>
                <a:latin typeface="Arial Black" pitchFamily="34" charset="0"/>
              </a:rPr>
              <a:t>stampaggio a freddo di lamiere d’acciaio</a:t>
            </a:r>
            <a:r>
              <a:rPr lang="it-IT" sz="2400" dirty="0" smtClean="0">
                <a:latin typeface="Arial Black" pitchFamily="34" charset="0"/>
              </a:rPr>
              <a:t>, vengono collegati fra loro mediante </a:t>
            </a:r>
            <a:r>
              <a:rPr lang="it-IT" sz="2400" b="1" i="1" dirty="0" smtClean="0">
                <a:latin typeface="Arial Black" pitchFamily="34" charset="0"/>
              </a:rPr>
              <a:t>saldatura elettrica a resistenza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Carrozzeria portante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500034" y="1274280"/>
            <a:ext cx="807249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Per la realizzazione della carrozzeria portante si impiegano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lamiere di acciaio al carbonio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Lo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spessore</a:t>
            </a:r>
            <a:r>
              <a:rPr lang="it-IT" sz="2400" dirty="0" smtClean="0">
                <a:latin typeface="Arial Black" pitchFamily="34" charset="0"/>
              </a:rPr>
              <a:t> di tali lamiere varia, mediamente,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da 3 a 8 mm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In genere, la costruzione dei telai e delle carrozzerie portanti non richiede un’eccessiva precisione di lavorazione, però </a:t>
            </a:r>
            <a:r>
              <a:rPr lang="it-IT" sz="2400" u="sng" dirty="0" smtClean="0">
                <a:latin typeface="Arial Black" pitchFamily="34" charset="0"/>
              </a:rPr>
              <a:t>devono essere scrupolosamente osservate le quote che definiscono i punti di attacco dei vari organi del veicolo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200" u="sng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Materiale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85720" y="1500174"/>
            <a:ext cx="4429156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La verniciatura dei telai e delle carrozzerie ha una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duplice funzione</a:t>
            </a:r>
            <a:r>
              <a:rPr lang="it-IT" sz="2400" dirty="0" smtClean="0">
                <a:latin typeface="Arial Black" pitchFamily="34" charset="0"/>
              </a:rPr>
              <a:t>: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protettiva</a:t>
            </a:r>
            <a:r>
              <a:rPr lang="it-IT" sz="2400" dirty="0" smtClean="0">
                <a:latin typeface="Arial Black" pitchFamily="34" charset="0"/>
              </a:rPr>
              <a:t> e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decorativa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1200" u="sng" dirty="0" smtClean="0">
              <a:latin typeface="Arial Black" pitchFamily="34" charset="0"/>
            </a:endParaRPr>
          </a:p>
          <a:p>
            <a:pPr algn="ctr"/>
            <a:r>
              <a:rPr lang="it-IT" sz="2400" u="sng" dirty="0" smtClean="0">
                <a:latin typeface="Arial Black" pitchFamily="34" charset="0"/>
              </a:rPr>
              <a:t>Per i telai la verniciatura sarà essenzialmente protettiva, mentre per le carrozzerie le due funzioni sono inscindibili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Protezione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3554" name="Picture 2" descr="http://t1.gstatic.com/images?q=tbn:ANd9GcQWcfY0dl6plF2P2jxMHbj4TgoHEWzJNjGFz77AvhKTQvYOPzYy&amp;t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1" y="1643050"/>
            <a:ext cx="3971647" cy="3357586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357158" y="1214422"/>
            <a:ext cx="8501122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Perché la vernice possa svolgere la sua azione protettiva </a:t>
            </a:r>
            <a:r>
              <a:rPr lang="it-IT" sz="2400" u="sng" dirty="0" smtClean="0">
                <a:latin typeface="Arial Black" pitchFamily="34" charset="0"/>
              </a:rPr>
              <a:t>deve aderire perfettamente al metallo</a:t>
            </a:r>
            <a:r>
              <a:rPr lang="it-IT" sz="2400" dirty="0" smtClean="0">
                <a:latin typeface="Arial Black" pitchFamily="34" charset="0"/>
              </a:rPr>
              <a:t>, dalla cui superficie devono essere rimossi tutti gli agenti ossidanti che potrebbero provocare la rottura del film protettivo di vernice con successiva ossidazione delle lamiere.</a:t>
            </a:r>
          </a:p>
          <a:p>
            <a:pPr algn="ctr"/>
            <a:endParaRPr lang="it-IT" sz="10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Talvolta la carrozzeria è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zincata</a:t>
            </a:r>
            <a:r>
              <a:rPr lang="it-IT" sz="2400" dirty="0" smtClean="0">
                <a:latin typeface="Arial Black" pitchFamily="34" charset="0"/>
              </a:rPr>
              <a:t>, per una maggiore protezione dagli agenti ossidanti; la zincatura è, però, un procedimento che ha un certo costo economico.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Protezione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715436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verniciatura industriale di una vettura</a:t>
            </a:r>
            <a:r>
              <a:rPr lang="it-IT" sz="2400" dirty="0" smtClean="0">
                <a:latin typeface="Arial Black" pitchFamily="34" charset="0"/>
              </a:rPr>
              <a:t> segue un ciclo schematizzabile nelle seguenti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fasi</a:t>
            </a:r>
            <a:r>
              <a:rPr lang="it-IT" sz="2400" dirty="0" smtClean="0">
                <a:latin typeface="Arial Black" pitchFamily="34" charset="0"/>
              </a:rPr>
              <a:t>: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marL="457200" indent="-457200" algn="ctr">
              <a:buAutoNum type="arabicParenR"/>
            </a:pP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Preparazione della lamiera</a:t>
            </a:r>
            <a:r>
              <a:rPr lang="it-IT" sz="2400" dirty="0" smtClean="0">
                <a:latin typeface="Arial Black" pitchFamily="34" charset="0"/>
              </a:rPr>
              <a:t>;</a:t>
            </a:r>
          </a:p>
          <a:p>
            <a:pPr marL="457200" indent="-457200" algn="ctr">
              <a:buAutoNum type="arabicParenR"/>
            </a:pP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Verniciatura protettiva</a:t>
            </a:r>
            <a:r>
              <a:rPr lang="it-IT" sz="2400" dirty="0" smtClean="0">
                <a:latin typeface="Arial Black" pitchFamily="34" charset="0"/>
              </a:rPr>
              <a:t>;</a:t>
            </a:r>
          </a:p>
          <a:p>
            <a:pPr marL="457200" indent="-457200" algn="ctr">
              <a:buAutoNum type="arabicParenR"/>
            </a:pP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Verniciatura di fondo</a:t>
            </a:r>
            <a:r>
              <a:rPr lang="it-IT" sz="2400" dirty="0" smtClean="0">
                <a:latin typeface="Arial Black" pitchFamily="34" charset="0"/>
              </a:rPr>
              <a:t>;</a:t>
            </a:r>
          </a:p>
          <a:p>
            <a:pPr marL="457200" indent="-457200" algn="ctr">
              <a:buAutoNum type="arabicParenR"/>
            </a:pP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Stuccatura</a:t>
            </a:r>
            <a:r>
              <a:rPr lang="it-IT" sz="2400" dirty="0" smtClean="0">
                <a:latin typeface="Arial Black" pitchFamily="34" charset="0"/>
              </a:rPr>
              <a:t>,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sigillatura</a:t>
            </a:r>
            <a:r>
              <a:rPr lang="it-IT" sz="2400" dirty="0" smtClean="0">
                <a:latin typeface="Arial Black" pitchFamily="34" charset="0"/>
              </a:rPr>
              <a:t>,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applicazione di antirombo</a:t>
            </a:r>
            <a:r>
              <a:rPr lang="it-IT" sz="2400" dirty="0" smtClean="0">
                <a:latin typeface="Arial Black" pitchFamily="34" charset="0"/>
              </a:rPr>
              <a:t>;</a:t>
            </a:r>
          </a:p>
          <a:p>
            <a:pPr marL="457200" indent="-457200" algn="ctr">
              <a:buAutoNum type="arabicParenR"/>
            </a:pPr>
            <a:r>
              <a:rPr lang="it-IT" sz="2400" dirty="0" err="1" smtClean="0">
                <a:solidFill>
                  <a:srgbClr val="0000CC"/>
                </a:solidFill>
                <a:latin typeface="Arial Black" pitchFamily="34" charset="0"/>
              </a:rPr>
              <a:t>Carteggiatura</a:t>
            </a:r>
            <a:r>
              <a:rPr lang="it-IT" sz="2400" dirty="0" smtClean="0">
                <a:latin typeface="Arial Black" pitchFamily="34" charset="0"/>
              </a:rPr>
              <a:t>;</a:t>
            </a:r>
          </a:p>
          <a:p>
            <a:pPr marL="457200" indent="-457200" algn="ctr">
              <a:buAutoNum type="arabicParenR"/>
            </a:pP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Verniciatura decorativa finale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Fasi della verniciatura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428596" y="1214422"/>
            <a:ext cx="8286808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u="sng" dirty="0" smtClean="0">
                <a:latin typeface="Arial Black" pitchFamily="34" charset="0"/>
              </a:rPr>
              <a:t>Il pneumatico è l’organo che, insieme col cerchione, costituisce le ruote della maggior parte dei veicoli</a:t>
            </a:r>
            <a:r>
              <a:rPr lang="it-IT" sz="2400" dirty="0" smtClean="0">
                <a:latin typeface="Arial Black" pitchFamily="34" charset="0"/>
              </a:rPr>
              <a:t>. </a:t>
            </a:r>
          </a:p>
          <a:p>
            <a:pPr algn="ctr"/>
            <a:endParaRPr lang="it-IT" sz="10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Esso porta un sensibile contributo ad una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marcia confortevole</a:t>
            </a:r>
            <a:r>
              <a:rPr lang="it-IT" sz="2400" dirty="0" smtClean="0">
                <a:latin typeface="Arial Black" pitchFamily="34" charset="0"/>
              </a:rPr>
              <a:t> e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sicura</a:t>
            </a:r>
            <a:r>
              <a:rPr lang="it-IT" sz="2400" dirty="0" smtClean="0">
                <a:latin typeface="Arial Black" pitchFamily="34" charset="0"/>
              </a:rPr>
              <a:t> in virtù del suo rivestimento esterno in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gomma</a:t>
            </a:r>
            <a:r>
              <a:rPr lang="it-IT" sz="2400" dirty="0" smtClean="0">
                <a:latin typeface="Arial Black" pitchFamily="34" charset="0"/>
              </a:rPr>
              <a:t> (buona aderenza al terreno) e del cuscino interno di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aria compressa</a:t>
            </a:r>
            <a:r>
              <a:rPr lang="it-IT" sz="2400" dirty="0" smtClean="0">
                <a:latin typeface="Arial Black" pitchFamily="34" charset="0"/>
              </a:rPr>
              <a:t>, che assorbe parte degli urti contro le irregolarità del piano stradale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Definizione di pneumatico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142844" y="1142984"/>
            <a:ext cx="885831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 smtClean="0">
                <a:latin typeface="Arial Black" pitchFamily="34" charset="0"/>
              </a:rPr>
              <a:t>Il pneumatico deve assolvere i </a:t>
            </a:r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seguenti compiti</a:t>
            </a:r>
            <a:r>
              <a:rPr lang="it-IT" sz="2000" dirty="0" smtClean="0">
                <a:latin typeface="Arial Black" pitchFamily="34" charset="0"/>
              </a:rPr>
              <a:t>: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000" dirty="0" smtClean="0">
                <a:latin typeface="Arial Black" pitchFamily="34" charset="0"/>
              </a:rPr>
              <a:t>● </a:t>
            </a:r>
            <a:r>
              <a:rPr lang="it-IT" sz="2000" b="1" i="1" dirty="0" smtClean="0">
                <a:solidFill>
                  <a:srgbClr val="0000CC"/>
                </a:solidFill>
                <a:latin typeface="Arial Black" pitchFamily="34" charset="0"/>
              </a:rPr>
              <a:t>portare un carico</a:t>
            </a:r>
            <a:r>
              <a:rPr lang="it-IT" sz="2000" dirty="0" smtClean="0">
                <a:latin typeface="Arial Black" pitchFamily="34" charset="0"/>
              </a:rPr>
              <a:t>: peso proprio del veicolo e peso trasportato;</a:t>
            </a:r>
          </a:p>
          <a:p>
            <a:pPr algn="ctr"/>
            <a:r>
              <a:rPr lang="it-IT" sz="2000" dirty="0" smtClean="0">
                <a:latin typeface="Arial Black" pitchFamily="34" charset="0"/>
              </a:rPr>
              <a:t>● </a:t>
            </a:r>
            <a:r>
              <a:rPr lang="it-IT" sz="2000" b="1" i="1" dirty="0" smtClean="0">
                <a:solidFill>
                  <a:srgbClr val="0000CC"/>
                </a:solidFill>
                <a:latin typeface="Arial Black" pitchFamily="34" charset="0"/>
              </a:rPr>
              <a:t>trasmettere alla strada lo sforzo periferico</a:t>
            </a:r>
            <a:r>
              <a:rPr lang="it-IT" sz="2000" dirty="0" smtClean="0">
                <a:latin typeface="Arial Black" pitchFamily="34" charset="0"/>
              </a:rPr>
              <a:t> dovuto alla coppia motrice per far avanzare il veicolo;</a:t>
            </a:r>
          </a:p>
          <a:p>
            <a:pPr algn="ctr"/>
            <a:r>
              <a:rPr lang="it-IT" sz="2000" dirty="0" smtClean="0">
                <a:latin typeface="Arial Black" pitchFamily="34" charset="0"/>
              </a:rPr>
              <a:t>● </a:t>
            </a:r>
            <a:r>
              <a:rPr lang="it-IT" sz="2000" b="1" i="1" dirty="0" smtClean="0">
                <a:solidFill>
                  <a:srgbClr val="0000CC"/>
                </a:solidFill>
                <a:latin typeface="Arial Black" pitchFamily="34" charset="0"/>
              </a:rPr>
              <a:t>assorbire gli urti</a:t>
            </a:r>
            <a:r>
              <a:rPr lang="it-IT" sz="2000" dirty="0" smtClean="0">
                <a:latin typeface="Arial Black" pitchFamily="34" charset="0"/>
              </a:rPr>
              <a:t> derivanti dalle asperità della strada; </a:t>
            </a:r>
          </a:p>
          <a:p>
            <a:pPr algn="ctr"/>
            <a:r>
              <a:rPr lang="it-IT" sz="2000" dirty="0" smtClean="0">
                <a:latin typeface="Arial Black" pitchFamily="34" charset="0"/>
              </a:rPr>
              <a:t>● </a:t>
            </a:r>
            <a:r>
              <a:rPr lang="it-IT" sz="2000" b="1" i="1" dirty="0" smtClean="0">
                <a:solidFill>
                  <a:srgbClr val="0000CC"/>
                </a:solidFill>
                <a:latin typeface="Arial Black" pitchFamily="34" charset="0"/>
              </a:rPr>
              <a:t>assicurare la massima aderenza</a:t>
            </a:r>
            <a:r>
              <a:rPr lang="it-IT" sz="2000" dirty="0" smtClean="0">
                <a:latin typeface="Arial Black" pitchFamily="34" charset="0"/>
              </a:rPr>
              <a:t> su qualsiasi fondo stradale;</a:t>
            </a:r>
          </a:p>
          <a:p>
            <a:pPr algn="ctr"/>
            <a:r>
              <a:rPr lang="it-IT" sz="2000" dirty="0" smtClean="0">
                <a:latin typeface="Arial Black" pitchFamily="34" charset="0"/>
              </a:rPr>
              <a:t>● </a:t>
            </a:r>
            <a:r>
              <a:rPr lang="it-IT" sz="2000" b="1" i="1" dirty="0" smtClean="0">
                <a:solidFill>
                  <a:srgbClr val="0000CC"/>
                </a:solidFill>
                <a:latin typeface="Arial Black" pitchFamily="34" charset="0"/>
              </a:rPr>
              <a:t>sopportare gli sforzi</a:t>
            </a:r>
            <a:r>
              <a:rPr lang="it-IT" sz="2000" dirty="0" smtClean="0">
                <a:latin typeface="Arial Black" pitchFamily="34" charset="0"/>
              </a:rPr>
              <a:t> generati da brusche frenate, da rapide accelerazioni e dalla spinta della forza centrifuga;</a:t>
            </a:r>
          </a:p>
          <a:p>
            <a:pPr algn="ctr"/>
            <a:r>
              <a:rPr lang="it-IT" sz="2000" dirty="0" smtClean="0">
                <a:latin typeface="Arial Black" pitchFamily="34" charset="0"/>
              </a:rPr>
              <a:t>● </a:t>
            </a:r>
            <a:r>
              <a:rPr lang="it-IT" sz="2000" b="1" i="1" dirty="0" smtClean="0">
                <a:solidFill>
                  <a:srgbClr val="0000CC"/>
                </a:solidFill>
                <a:latin typeface="Arial Black" pitchFamily="34" charset="0"/>
              </a:rPr>
              <a:t>garantire la massima stabilità del veicolo</a:t>
            </a:r>
            <a:r>
              <a:rPr lang="it-IT" sz="2000" dirty="0" smtClean="0">
                <a:latin typeface="Arial Black" pitchFamily="34" charset="0"/>
              </a:rPr>
              <a:t> anche a velocità elevata.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000" dirty="0" smtClean="0">
                <a:latin typeface="Arial Black" pitchFamily="34" charset="0"/>
              </a:rPr>
              <a:t>Il pneumatico deve, inoltre, possedere una </a:t>
            </a:r>
            <a:r>
              <a:rPr lang="it-IT" sz="2000" b="1" i="1" dirty="0" smtClean="0">
                <a:solidFill>
                  <a:srgbClr val="0000CC"/>
                </a:solidFill>
                <a:latin typeface="Arial Black" pitchFamily="34" charset="0"/>
              </a:rPr>
              <a:t>durata soddisfacente</a:t>
            </a:r>
            <a:r>
              <a:rPr lang="it-IT" sz="2000" dirty="0" smtClean="0">
                <a:latin typeface="Arial Black" pitchFamily="34" charset="0"/>
              </a:rPr>
              <a:t> anche se impiegato in condizioni ambientali sfavorevoli.</a:t>
            </a:r>
            <a:endParaRPr lang="it-IT" sz="20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Compiti del pneumatico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357158" y="1286422"/>
            <a:ext cx="842968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 pneumatici sono costituiti da un involucro esterno detto </a:t>
            </a:r>
            <a:r>
              <a:rPr lang="it-IT" sz="2400" b="1" i="1" dirty="0" smtClean="0">
                <a:solidFill>
                  <a:srgbClr val="FF0000"/>
                </a:solidFill>
                <a:latin typeface="Arial Black" pitchFamily="34" charset="0"/>
              </a:rPr>
              <a:t>copertone</a:t>
            </a:r>
            <a:r>
              <a:rPr lang="it-IT" sz="2400" dirty="0" smtClean="0">
                <a:latin typeface="Arial Black" pitchFamily="34" charset="0"/>
              </a:rPr>
              <a:t> e da un tubo interno chiamato </a:t>
            </a:r>
            <a:r>
              <a:rPr lang="it-IT" sz="2400" b="1" i="1" dirty="0" smtClean="0">
                <a:solidFill>
                  <a:srgbClr val="FF0000"/>
                </a:solidFill>
                <a:latin typeface="Arial Black" pitchFamily="34" charset="0"/>
              </a:rPr>
              <a:t>camera d’aria</a:t>
            </a:r>
            <a:r>
              <a:rPr lang="it-IT" sz="2400" dirty="0" smtClean="0">
                <a:latin typeface="Arial Black" pitchFamily="34" charset="0"/>
              </a:rPr>
              <a:t>, provvisto di una valvola per il </a:t>
            </a:r>
            <a:r>
              <a:rPr lang="it-IT" sz="2400" dirty="0" err="1" smtClean="0">
                <a:latin typeface="Arial Black" pitchFamily="34" charset="0"/>
              </a:rPr>
              <a:t>gonfiaggio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Il copertone è formato da un complesso di tele di cotone gommato, che prende il nome di </a:t>
            </a:r>
            <a:r>
              <a:rPr lang="it-IT" sz="2400" b="1" i="1" dirty="0" smtClean="0">
                <a:solidFill>
                  <a:srgbClr val="FF0000"/>
                </a:solidFill>
                <a:latin typeface="Arial Black" pitchFamily="34" charset="0"/>
              </a:rPr>
              <a:t>carcassa</a:t>
            </a:r>
            <a:r>
              <a:rPr lang="it-IT" sz="2400" dirty="0" smtClean="0">
                <a:latin typeface="Arial Black" pitchFamily="34" charset="0"/>
              </a:rPr>
              <a:t>, da un rivestimento esterno di gomma, chiamato </a:t>
            </a:r>
            <a:r>
              <a:rPr lang="it-IT" sz="2400" b="1" i="1" dirty="0" smtClean="0">
                <a:solidFill>
                  <a:srgbClr val="FF0000"/>
                </a:solidFill>
                <a:latin typeface="Arial Black" pitchFamily="34" charset="0"/>
              </a:rPr>
              <a:t>battistrada</a:t>
            </a:r>
            <a:r>
              <a:rPr lang="it-IT" sz="2400" dirty="0" smtClean="0">
                <a:latin typeface="Arial Black" pitchFamily="34" charset="0"/>
              </a:rPr>
              <a:t>, e da un’</a:t>
            </a:r>
            <a:r>
              <a:rPr lang="it-IT" sz="2400" b="1" i="1" dirty="0" smtClean="0">
                <a:solidFill>
                  <a:srgbClr val="FF0000"/>
                </a:solidFill>
                <a:latin typeface="Arial Black" pitchFamily="34" charset="0"/>
              </a:rPr>
              <a:t>armatura</a:t>
            </a:r>
            <a:r>
              <a:rPr lang="it-IT" sz="2400" dirty="0" smtClean="0">
                <a:latin typeface="Arial Black" pitchFamily="34" charset="0"/>
              </a:rPr>
              <a:t> sul cerchione della ruota.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Componenti dei pneumatici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Immagine 6" descr="shutterstock_276957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357188"/>
            <a:ext cx="35591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ttangolo 7"/>
          <p:cNvSpPr>
            <a:spLocks noChangeArrowheads="1"/>
          </p:cNvSpPr>
          <p:nvPr/>
        </p:nvSpPr>
        <p:spPr bwMode="auto">
          <a:xfrm>
            <a:off x="1500188" y="1428750"/>
            <a:ext cx="1428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400">
                <a:solidFill>
                  <a:srgbClr val="FF0000"/>
                </a:solidFill>
                <a:latin typeface="Brush Script MT" pitchFamily="66" charset="0"/>
                <a:ea typeface="MS PGothic" pitchFamily="34" charset="-128"/>
              </a:rPr>
              <a:t>Argomenti che verranno trattati in questa lezione: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071934" y="214290"/>
            <a:ext cx="4643470" cy="5632311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2000" b="1" dirty="0" smtClean="0">
                <a:solidFill>
                  <a:srgbClr val="FF0000"/>
                </a:solidFill>
                <a:latin typeface="+mn-lt"/>
              </a:rPr>
              <a:t>L’autotelaio:</a:t>
            </a:r>
            <a:endParaRPr lang="it-IT" sz="2000" b="1" dirty="0">
              <a:solidFill>
                <a:srgbClr val="FF0000"/>
              </a:solidFill>
              <a:latin typeface="+mn-lt"/>
            </a:endParaRP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Cenni storici sull’autoveicolo;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Definizione;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Compiti del telaio;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Requisiti del telaio;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Forma dei telai;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Componenti;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Manutenzione;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Carrozzeria portante;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Materiale;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Protezione.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endParaRPr lang="it-IT" sz="1000" dirty="0" smtClean="0">
              <a:latin typeface="+mn-lt"/>
            </a:endParaRP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2000" b="1" dirty="0" smtClean="0">
                <a:solidFill>
                  <a:srgbClr val="FF0000"/>
                </a:solidFill>
                <a:latin typeface="+mn-lt"/>
              </a:rPr>
              <a:t>I pneumatici: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Definizione;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Componenti dei pneumatici;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Battistrada;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Armatura;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Pneumatici tubeless;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Classificazione; 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Designazione;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Portata ed elementi che influiscono su di essa;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Durata ed elementi che influiscono su di essa.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71543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Il rivestimento esterno di gomma ha uno spessore rilevante nella zona in cui il pneumatico viene a contatto con la strada e si chiama </a:t>
            </a:r>
            <a:r>
              <a:rPr lang="it-IT" sz="2400" b="1" i="1" dirty="0" smtClean="0">
                <a:solidFill>
                  <a:srgbClr val="FF0000"/>
                </a:solidFill>
                <a:latin typeface="Arial Black" pitchFamily="34" charset="0"/>
              </a:rPr>
              <a:t>battistrada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Su questa zona è praticato un disegno in rilievo avente lo scopo di migliorare l’aderenza. 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Battistrada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13" descr="http://www.gommeblog.it/wp-content/uploads/2010/01/misura-usura-dei-pneumatic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1347" y="3212976"/>
            <a:ext cx="5136735" cy="2571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71543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L’armatura dei pneumatici è costituita da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cerchietti metallici</a:t>
            </a:r>
            <a:r>
              <a:rPr lang="it-IT" sz="2400" dirty="0" smtClean="0">
                <a:latin typeface="Arial Black" pitchFamily="34" charset="0"/>
              </a:rPr>
              <a:t> contenuti nei bordi inferiori della carcassa.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I copertoni con tale armatura vengono denominati a </a:t>
            </a:r>
            <a:r>
              <a:rPr lang="it-IT" sz="2400" b="1" u="sng" dirty="0" smtClean="0">
                <a:latin typeface="Arial Black" pitchFamily="34" charset="0"/>
              </a:rPr>
              <a:t>fianchi diritti</a:t>
            </a:r>
            <a:r>
              <a:rPr lang="it-IT" sz="2400" dirty="0" smtClean="0">
                <a:latin typeface="Arial Black" pitchFamily="34" charset="0"/>
              </a:rPr>
              <a:t> per distinguerli da quelli usati in passato, privi di armatura metallica, ma con i fianchi </a:t>
            </a:r>
            <a:r>
              <a:rPr lang="it-IT" sz="2400" i="1" dirty="0" smtClean="0">
                <a:latin typeface="Arial Black" pitchFamily="34" charset="0"/>
              </a:rPr>
              <a:t>“sagomati a tallone”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I pneumatici sono applicati sui cerchioni delle ruote in modo diverso secondo che si tratti di pneumatici per autovetture o per autocarri.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Armatura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715436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pneumatici tubeless</a:t>
            </a:r>
            <a:r>
              <a:rPr lang="it-IT" sz="2400" dirty="0" smtClean="0">
                <a:latin typeface="Arial Black" pitchFamily="34" charset="0"/>
              </a:rPr>
              <a:t> sono quelli </a:t>
            </a:r>
            <a:r>
              <a:rPr lang="it-IT" sz="2400" u="sng" dirty="0" smtClean="0">
                <a:latin typeface="Arial Black" pitchFamily="34" charset="0"/>
              </a:rPr>
              <a:t>privi di camera d’aria</a:t>
            </a:r>
            <a:r>
              <a:rPr lang="it-IT" sz="2400" dirty="0" smtClean="0">
                <a:latin typeface="Arial Black" pitchFamily="34" charset="0"/>
              </a:rPr>
              <a:t>; essi presentano, rispetto a quelli a camera d’aria, i seguenti </a:t>
            </a:r>
            <a:r>
              <a:rPr lang="it-IT" sz="2400" b="1" dirty="0" smtClean="0">
                <a:solidFill>
                  <a:srgbClr val="00B050"/>
                </a:solidFill>
                <a:latin typeface="Arial Black" pitchFamily="34" charset="0"/>
              </a:rPr>
              <a:t>vantaggi</a:t>
            </a:r>
            <a:r>
              <a:rPr lang="it-IT" sz="2400" dirty="0" smtClean="0">
                <a:latin typeface="Arial Black" pitchFamily="34" charset="0"/>
              </a:rPr>
              <a:t>: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►</a:t>
            </a:r>
            <a:r>
              <a:rPr lang="it-IT" sz="2400" b="1" dirty="0" smtClean="0">
                <a:solidFill>
                  <a:srgbClr val="00B050"/>
                </a:solidFill>
                <a:latin typeface="Arial Black" pitchFamily="34" charset="0"/>
              </a:rPr>
              <a:t>maggiore elasticità</a:t>
            </a:r>
            <a:r>
              <a:rPr lang="it-IT" sz="2400" dirty="0" smtClean="0">
                <a:latin typeface="Arial Black" pitchFamily="34" charset="0"/>
              </a:rPr>
              <a:t>, quindi maggior confort di marcia;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► </a:t>
            </a:r>
            <a:r>
              <a:rPr lang="it-IT" sz="2400" b="1" dirty="0" smtClean="0">
                <a:solidFill>
                  <a:srgbClr val="00B050"/>
                </a:solidFill>
                <a:latin typeface="Arial Black" pitchFamily="34" charset="0"/>
              </a:rPr>
              <a:t>minore riscaldamento</a:t>
            </a:r>
            <a:r>
              <a:rPr lang="it-IT" sz="2400" dirty="0" smtClean="0">
                <a:latin typeface="Arial Black" pitchFamily="34" charset="0"/>
              </a:rPr>
              <a:t> nelle stesse condizioni d’impiego, perché disperdono meglio il calore.</a:t>
            </a:r>
          </a:p>
          <a:p>
            <a:pPr algn="ctr"/>
            <a:r>
              <a:rPr lang="it-IT" sz="2000" dirty="0" smtClean="0">
                <a:solidFill>
                  <a:srgbClr val="0000CC"/>
                </a:solidFill>
                <a:latin typeface="Arial Black" pitchFamily="34" charset="0"/>
              </a:rPr>
              <a:t>(Quando c’è la camera d’aria, il calore, per disperdersi nell’atmosfera, deve attraversare lo spessore della stessa e lo </a:t>
            </a:r>
            <a:r>
              <a:rPr lang="it-IT" sz="2000" dirty="0" err="1" smtClean="0">
                <a:solidFill>
                  <a:srgbClr val="0000CC"/>
                </a:solidFill>
                <a:latin typeface="Arial Black" pitchFamily="34" charset="0"/>
              </a:rPr>
              <a:t>straterello</a:t>
            </a:r>
            <a:r>
              <a:rPr lang="it-IT" sz="2000" dirty="0" smtClean="0">
                <a:solidFill>
                  <a:srgbClr val="0000CC"/>
                </a:solidFill>
                <a:latin typeface="Arial Black" pitchFamily="34" charset="0"/>
              </a:rPr>
              <a:t> d’aria che rimane interposto fra camera e carcassa del pneumatico).</a:t>
            </a:r>
            <a:endParaRPr lang="it-IT" sz="2000" dirty="0">
              <a:solidFill>
                <a:srgbClr val="0000CC"/>
              </a:solidFill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Pneumatici tubeless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142984"/>
            <a:ext cx="8715436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Secondo la </a:t>
            </a:r>
            <a:r>
              <a:rPr lang="it-IT" sz="2400" b="1" i="1" dirty="0" smtClean="0">
                <a:solidFill>
                  <a:srgbClr val="FF0000"/>
                </a:solidFill>
                <a:latin typeface="Arial Black" pitchFamily="34" charset="0"/>
              </a:rPr>
              <a:t>pressione di </a:t>
            </a:r>
            <a:r>
              <a:rPr lang="it-IT" sz="2400" b="1" i="1" dirty="0" err="1" smtClean="0">
                <a:solidFill>
                  <a:srgbClr val="FF0000"/>
                </a:solidFill>
                <a:latin typeface="Arial Black" pitchFamily="34" charset="0"/>
              </a:rPr>
              <a:t>gonfiaggio</a:t>
            </a:r>
            <a:r>
              <a:rPr lang="it-IT" sz="2400" dirty="0" smtClean="0">
                <a:latin typeface="Arial Black" pitchFamily="34" charset="0"/>
              </a:rPr>
              <a:t>, i pneumatici si suddividono in: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pneumatici ad alta</a:t>
            </a:r>
            <a:r>
              <a:rPr lang="it-IT" sz="2400" dirty="0" smtClean="0">
                <a:latin typeface="Arial Black" pitchFamily="34" charset="0"/>
              </a:rPr>
              <a:t>,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a bassa </a:t>
            </a:r>
            <a:r>
              <a:rPr lang="it-IT" sz="2400" dirty="0" smtClean="0">
                <a:latin typeface="Arial Black" pitchFamily="34" charset="0"/>
              </a:rPr>
              <a:t>ed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a bassissima pressione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1200" dirty="0" smtClean="0">
              <a:solidFill>
                <a:srgbClr val="0000CC"/>
              </a:solidFill>
              <a:latin typeface="Arial Black" pitchFamily="34" charset="0"/>
            </a:endParaRPr>
          </a:p>
          <a:p>
            <a:pPr algn="ctr"/>
            <a:r>
              <a:rPr lang="it-IT" sz="2100" dirty="0" smtClean="0">
                <a:latin typeface="Arial Black" pitchFamily="34" charset="0"/>
              </a:rPr>
              <a:t>I </a:t>
            </a:r>
            <a:r>
              <a:rPr lang="it-IT" sz="2100" b="1" i="1" u="sng" dirty="0" smtClean="0">
                <a:solidFill>
                  <a:srgbClr val="FF0000"/>
                </a:solidFill>
                <a:latin typeface="Arial Black" pitchFamily="34" charset="0"/>
              </a:rPr>
              <a:t>pneumatici ad alta pressione</a:t>
            </a:r>
            <a:r>
              <a:rPr lang="it-IT" sz="2100" dirty="0" smtClean="0">
                <a:latin typeface="Arial Black" pitchFamily="34" charset="0"/>
              </a:rPr>
              <a:t> si trovano ancora montati sulle ruote di vetture di vecchia costruzione e su quelle dei veicoli industriali pesanti. In genere hanno </a:t>
            </a:r>
            <a:r>
              <a:rPr lang="it-IT" sz="2100" dirty="0" smtClean="0">
                <a:solidFill>
                  <a:srgbClr val="0000CC"/>
                </a:solidFill>
                <a:latin typeface="Arial Black" pitchFamily="34" charset="0"/>
              </a:rPr>
              <a:t>grande diametro</a:t>
            </a:r>
            <a:r>
              <a:rPr lang="it-IT" sz="2100" dirty="0" smtClean="0">
                <a:latin typeface="Arial Black" pitchFamily="34" charset="0"/>
              </a:rPr>
              <a:t> e </a:t>
            </a:r>
            <a:r>
              <a:rPr lang="it-IT" sz="2100" dirty="0" smtClean="0">
                <a:solidFill>
                  <a:srgbClr val="0000CC"/>
                </a:solidFill>
                <a:latin typeface="Arial Black" pitchFamily="34" charset="0"/>
              </a:rPr>
              <a:t>sezione trasversale limitata</a:t>
            </a:r>
            <a:r>
              <a:rPr lang="it-IT" sz="2100" dirty="0" smtClean="0">
                <a:latin typeface="Arial Black" pitchFamily="34" charset="0"/>
              </a:rPr>
              <a:t>; offrono </a:t>
            </a:r>
            <a:r>
              <a:rPr lang="it-IT" sz="2100" dirty="0" smtClean="0">
                <a:solidFill>
                  <a:srgbClr val="0000CC"/>
                </a:solidFill>
                <a:latin typeface="Arial Black" pitchFamily="34" charset="0"/>
              </a:rPr>
              <a:t>scarsa resistenza al rotolamento</a:t>
            </a:r>
            <a:r>
              <a:rPr lang="it-IT" sz="2100" dirty="0" smtClean="0">
                <a:latin typeface="Arial Black" pitchFamily="34" charset="0"/>
              </a:rPr>
              <a:t>, </a:t>
            </a:r>
            <a:r>
              <a:rPr lang="it-IT" sz="2100" dirty="0" smtClean="0">
                <a:solidFill>
                  <a:srgbClr val="0000CC"/>
                </a:solidFill>
                <a:latin typeface="Arial Black" pitchFamily="34" charset="0"/>
              </a:rPr>
              <a:t>si consumano relativamente poco</a:t>
            </a:r>
            <a:r>
              <a:rPr lang="it-IT" sz="2100" dirty="0" smtClean="0">
                <a:latin typeface="Arial Black" pitchFamily="34" charset="0"/>
              </a:rPr>
              <a:t> perché trasmettono piccoli sforzi periferici a causa del grande diametro, ma sono </a:t>
            </a:r>
            <a:r>
              <a:rPr lang="it-IT" sz="2100" dirty="0" smtClean="0">
                <a:solidFill>
                  <a:srgbClr val="0000CC"/>
                </a:solidFill>
                <a:latin typeface="Arial Black" pitchFamily="34" charset="0"/>
              </a:rPr>
              <a:t>eccessivamente rigidi</a:t>
            </a:r>
            <a:r>
              <a:rPr lang="it-IT" sz="21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●</a:t>
            </a:r>
            <a:r>
              <a:rPr lang="it-IT" sz="2200" dirty="0" smtClean="0">
                <a:latin typeface="Arial Black" pitchFamily="34" charset="0"/>
              </a:rPr>
              <a:t> La pressione di </a:t>
            </a:r>
            <a:r>
              <a:rPr lang="it-IT" sz="2200" dirty="0" err="1" smtClean="0">
                <a:latin typeface="Arial Black" pitchFamily="34" charset="0"/>
              </a:rPr>
              <a:t>gonfiaggio</a:t>
            </a:r>
            <a:r>
              <a:rPr lang="it-IT" sz="2200" dirty="0" smtClean="0">
                <a:latin typeface="Arial Black" pitchFamily="34" charset="0"/>
              </a:rPr>
              <a:t> varia da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4,5</a:t>
            </a:r>
            <a:r>
              <a:rPr lang="it-IT" sz="2200" dirty="0" smtClean="0">
                <a:latin typeface="Arial Black" pitchFamily="34" charset="0"/>
              </a:rPr>
              <a:t> a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6,5 kg/cm</a:t>
            </a:r>
            <a:r>
              <a:rPr lang="it-IT" sz="2200" b="1" baseline="30000" dirty="0" smtClean="0">
                <a:solidFill>
                  <a:srgbClr val="FF0000"/>
                </a:solidFill>
                <a:latin typeface="Arial Black" pitchFamily="34" charset="0"/>
              </a:rPr>
              <a:t>2</a:t>
            </a:r>
            <a:r>
              <a:rPr lang="it-IT" sz="2200" dirty="0" smtClean="0">
                <a:latin typeface="Arial Black" pitchFamily="34" charset="0"/>
              </a:rPr>
              <a:t>.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Classificazione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310564"/>
            <a:ext cx="8715436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100" dirty="0" smtClean="0">
                <a:latin typeface="Arial Black" pitchFamily="34" charset="0"/>
              </a:rPr>
              <a:t>I </a:t>
            </a:r>
            <a:r>
              <a:rPr lang="it-IT" sz="2100" b="1" i="1" u="sng" dirty="0" smtClean="0">
                <a:solidFill>
                  <a:srgbClr val="FF0000"/>
                </a:solidFill>
                <a:latin typeface="Arial Black" pitchFamily="34" charset="0"/>
              </a:rPr>
              <a:t>pneumatici a bassa pressione</a:t>
            </a:r>
            <a:r>
              <a:rPr lang="it-IT" sz="2100" dirty="0" smtClean="0">
                <a:latin typeface="Arial Black" pitchFamily="34" charset="0"/>
              </a:rPr>
              <a:t> hanno un </a:t>
            </a:r>
            <a:r>
              <a:rPr lang="it-IT" sz="2100" dirty="0" smtClean="0">
                <a:solidFill>
                  <a:srgbClr val="0000CC"/>
                </a:solidFill>
                <a:latin typeface="Arial Black" pitchFamily="34" charset="0"/>
              </a:rPr>
              <a:t>diametro più piccolo</a:t>
            </a:r>
            <a:r>
              <a:rPr lang="it-IT" sz="2100" dirty="0" smtClean="0">
                <a:latin typeface="Arial Black" pitchFamily="34" charset="0"/>
              </a:rPr>
              <a:t> ed una </a:t>
            </a:r>
            <a:r>
              <a:rPr lang="it-IT" sz="2100" dirty="0" smtClean="0">
                <a:solidFill>
                  <a:srgbClr val="0000CC"/>
                </a:solidFill>
                <a:latin typeface="Arial Black" pitchFamily="34" charset="0"/>
              </a:rPr>
              <a:t>sezione trasversale più ampia</a:t>
            </a:r>
            <a:r>
              <a:rPr lang="it-IT" sz="2100" dirty="0" smtClean="0">
                <a:latin typeface="Arial Black" pitchFamily="34" charset="0"/>
              </a:rPr>
              <a:t>, rispetto a quelli ad alta pressione. Ne deriva che presentano </a:t>
            </a:r>
            <a:r>
              <a:rPr lang="it-IT" sz="2100" dirty="0" smtClean="0">
                <a:solidFill>
                  <a:srgbClr val="0000CC"/>
                </a:solidFill>
                <a:latin typeface="Arial Black" pitchFamily="34" charset="0"/>
              </a:rPr>
              <a:t>maggiore resistenza al rotolamento</a:t>
            </a:r>
            <a:r>
              <a:rPr lang="it-IT" sz="2100" dirty="0" smtClean="0">
                <a:latin typeface="Arial Black" pitchFamily="34" charset="0"/>
              </a:rPr>
              <a:t>, ma sono </a:t>
            </a:r>
            <a:r>
              <a:rPr lang="it-IT" sz="2100" dirty="0" smtClean="0">
                <a:solidFill>
                  <a:srgbClr val="0000CC"/>
                </a:solidFill>
                <a:latin typeface="Arial Black" pitchFamily="34" charset="0"/>
              </a:rPr>
              <a:t>più flessibili</a:t>
            </a:r>
            <a:r>
              <a:rPr lang="it-IT" sz="2100" dirty="0" smtClean="0">
                <a:latin typeface="Arial Black" pitchFamily="34" charset="0"/>
              </a:rPr>
              <a:t>, quindi </a:t>
            </a:r>
            <a:r>
              <a:rPr lang="it-IT" sz="2100" dirty="0" smtClean="0">
                <a:solidFill>
                  <a:srgbClr val="0000CC"/>
                </a:solidFill>
                <a:latin typeface="Arial Black" pitchFamily="34" charset="0"/>
              </a:rPr>
              <a:t>assorbono meglio gli urti provocati dalle asperità stradali</a:t>
            </a:r>
            <a:r>
              <a:rPr lang="it-IT" sz="21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2000" dirty="0" smtClean="0">
              <a:latin typeface="Arial Black" pitchFamily="34" charset="0"/>
            </a:endParaRPr>
          </a:p>
          <a:p>
            <a:pPr algn="ctr"/>
            <a:r>
              <a:rPr lang="it-IT" sz="2200" dirty="0" smtClean="0">
                <a:latin typeface="Arial Black" pitchFamily="34" charset="0"/>
              </a:rPr>
              <a:t>Le pressioni di </a:t>
            </a:r>
            <a:r>
              <a:rPr lang="it-IT" sz="2200" dirty="0" err="1" smtClean="0">
                <a:latin typeface="Arial Black" pitchFamily="34" charset="0"/>
              </a:rPr>
              <a:t>gonfiaggio</a:t>
            </a:r>
            <a:r>
              <a:rPr lang="it-IT" sz="2200" dirty="0" smtClean="0">
                <a:latin typeface="Arial Black" pitchFamily="34" charset="0"/>
              </a:rPr>
              <a:t> sono contenute nei seguenti limiti: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●</a:t>
            </a:r>
            <a:r>
              <a:rPr lang="it-IT" sz="2200" dirty="0" smtClean="0">
                <a:latin typeface="Arial Black" pitchFamily="34" charset="0"/>
              </a:rPr>
              <a:t> pneumatici per autovetture: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1,3</a:t>
            </a:r>
            <a:r>
              <a:rPr lang="it-IT" sz="2200" dirty="0" smtClean="0">
                <a:latin typeface="Arial Black" pitchFamily="34" charset="0"/>
              </a:rPr>
              <a:t> -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1,8 kg/cm</a:t>
            </a:r>
            <a:r>
              <a:rPr lang="it-IT" sz="2200" b="1" baseline="30000" dirty="0" smtClean="0">
                <a:solidFill>
                  <a:srgbClr val="FF0000"/>
                </a:solidFill>
                <a:latin typeface="Arial Black" pitchFamily="34" charset="0"/>
              </a:rPr>
              <a:t>2</a:t>
            </a:r>
            <a:r>
              <a:rPr lang="it-IT" sz="2200" dirty="0" smtClean="0">
                <a:latin typeface="Arial Black" pitchFamily="34" charset="0"/>
              </a:rPr>
              <a:t>;</a:t>
            </a:r>
          </a:p>
          <a:p>
            <a:pPr algn="ctr"/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●</a:t>
            </a:r>
            <a:r>
              <a:rPr lang="it-IT" sz="2200" dirty="0" smtClean="0">
                <a:latin typeface="Arial Black" pitchFamily="34" charset="0"/>
              </a:rPr>
              <a:t> pneumatici per autocarri: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2,5</a:t>
            </a:r>
            <a:r>
              <a:rPr lang="it-IT" sz="2200" dirty="0" smtClean="0">
                <a:latin typeface="Arial Black" pitchFamily="34" charset="0"/>
              </a:rPr>
              <a:t> -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4,5 kg/cm</a:t>
            </a:r>
            <a:r>
              <a:rPr lang="it-IT" sz="2200" b="1" baseline="30000" dirty="0" smtClean="0">
                <a:solidFill>
                  <a:srgbClr val="FF0000"/>
                </a:solidFill>
                <a:latin typeface="Arial Black" pitchFamily="34" charset="0"/>
              </a:rPr>
              <a:t>2</a:t>
            </a:r>
            <a:r>
              <a:rPr lang="it-IT" sz="2200" b="1" dirty="0" smtClean="0">
                <a:latin typeface="Arial Black" pitchFamily="34" charset="0"/>
              </a:rPr>
              <a:t>.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Classificazione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310564"/>
            <a:ext cx="8715436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100" dirty="0" smtClean="0">
                <a:latin typeface="Arial Black" pitchFamily="34" charset="0"/>
              </a:rPr>
              <a:t>I </a:t>
            </a:r>
            <a:r>
              <a:rPr lang="it-IT" sz="2100" b="1" i="1" u="sng" dirty="0" smtClean="0">
                <a:solidFill>
                  <a:srgbClr val="FF0000"/>
                </a:solidFill>
                <a:latin typeface="Arial Black" pitchFamily="34" charset="0"/>
              </a:rPr>
              <a:t>pneumatici a bassissima pressione</a:t>
            </a:r>
            <a:r>
              <a:rPr lang="it-IT" sz="2100" dirty="0" smtClean="0">
                <a:latin typeface="Arial Black" pitchFamily="34" charset="0"/>
              </a:rPr>
              <a:t> sono di </a:t>
            </a:r>
            <a:r>
              <a:rPr lang="it-IT" sz="2100" dirty="0" smtClean="0">
                <a:solidFill>
                  <a:srgbClr val="0000CC"/>
                </a:solidFill>
                <a:latin typeface="Arial Black" pitchFamily="34" charset="0"/>
              </a:rPr>
              <a:t>sezione trasversale ancora più ampia</a:t>
            </a:r>
            <a:r>
              <a:rPr lang="it-IT" sz="2100" dirty="0" smtClean="0">
                <a:latin typeface="Arial Black" pitchFamily="34" charset="0"/>
              </a:rPr>
              <a:t>, rispetto a quelli precedenti. Presentano, perciò, </a:t>
            </a:r>
            <a:r>
              <a:rPr lang="it-IT" sz="2100" dirty="0" smtClean="0">
                <a:solidFill>
                  <a:srgbClr val="0000CC"/>
                </a:solidFill>
                <a:latin typeface="Arial Black" pitchFamily="34" charset="0"/>
              </a:rPr>
              <a:t>maggiore flessibilità</a:t>
            </a:r>
            <a:r>
              <a:rPr lang="it-IT" sz="2100" dirty="0" smtClean="0">
                <a:latin typeface="Arial Black" pitchFamily="34" charset="0"/>
              </a:rPr>
              <a:t>, </a:t>
            </a:r>
            <a:r>
              <a:rPr lang="it-IT" sz="2100" dirty="0" smtClean="0">
                <a:solidFill>
                  <a:srgbClr val="0000CC"/>
                </a:solidFill>
                <a:latin typeface="Arial Black" pitchFamily="34" charset="0"/>
              </a:rPr>
              <a:t>miglior tenuta di strada</a:t>
            </a:r>
            <a:r>
              <a:rPr lang="it-IT" sz="2100" dirty="0" smtClean="0">
                <a:latin typeface="Arial Black" pitchFamily="34" charset="0"/>
              </a:rPr>
              <a:t> e </a:t>
            </a:r>
            <a:r>
              <a:rPr lang="it-IT" sz="2100" dirty="0" smtClean="0">
                <a:solidFill>
                  <a:srgbClr val="0000CC"/>
                </a:solidFill>
                <a:latin typeface="Arial Black" pitchFamily="34" charset="0"/>
              </a:rPr>
              <a:t>durata più lunga</a:t>
            </a:r>
            <a:r>
              <a:rPr lang="it-IT" sz="2100" dirty="0" smtClean="0">
                <a:latin typeface="Arial Black" pitchFamily="34" charset="0"/>
              </a:rPr>
              <a:t>. Dal punto di vista della resistenza al rotolamento, si trovano invece nelle condizioni più sfavorevoli.</a:t>
            </a:r>
          </a:p>
          <a:p>
            <a:pPr algn="ctr"/>
            <a:endParaRPr lang="it-IT" sz="2000" dirty="0" smtClean="0">
              <a:latin typeface="Arial Black" pitchFamily="34" charset="0"/>
            </a:endParaRPr>
          </a:p>
          <a:p>
            <a:pPr algn="ctr"/>
            <a:r>
              <a:rPr lang="it-IT" sz="2200" dirty="0" smtClean="0">
                <a:latin typeface="Arial Black" pitchFamily="34" charset="0"/>
              </a:rPr>
              <a:t>Le pressioni di </a:t>
            </a:r>
            <a:r>
              <a:rPr lang="it-IT" sz="2200" dirty="0" err="1" smtClean="0">
                <a:latin typeface="Arial Black" pitchFamily="34" charset="0"/>
              </a:rPr>
              <a:t>gonfiaggio</a:t>
            </a:r>
            <a:r>
              <a:rPr lang="it-IT" sz="2200" dirty="0" smtClean="0">
                <a:latin typeface="Arial Black" pitchFamily="34" charset="0"/>
              </a:rPr>
              <a:t> vengono comunemente contenute entro i seguenti limiti: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●</a:t>
            </a:r>
            <a:r>
              <a:rPr lang="it-IT" sz="2200" dirty="0" smtClean="0">
                <a:latin typeface="Arial Black" pitchFamily="34" charset="0"/>
              </a:rPr>
              <a:t> pneumatici per autovetture: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0,8</a:t>
            </a:r>
            <a:r>
              <a:rPr lang="it-IT" sz="2200" dirty="0" smtClean="0">
                <a:latin typeface="Arial Black" pitchFamily="34" charset="0"/>
              </a:rPr>
              <a:t> -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1,5 kg/cm</a:t>
            </a:r>
            <a:r>
              <a:rPr lang="it-IT" sz="2200" b="1" baseline="30000" dirty="0" smtClean="0">
                <a:solidFill>
                  <a:srgbClr val="FF0000"/>
                </a:solidFill>
                <a:latin typeface="Arial Black" pitchFamily="34" charset="0"/>
              </a:rPr>
              <a:t>2</a:t>
            </a:r>
            <a:r>
              <a:rPr lang="it-IT" sz="2200" dirty="0" smtClean="0">
                <a:latin typeface="Arial Black" pitchFamily="34" charset="0"/>
              </a:rPr>
              <a:t>;</a:t>
            </a:r>
          </a:p>
          <a:p>
            <a:pPr algn="ctr"/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●</a:t>
            </a:r>
            <a:r>
              <a:rPr lang="it-IT" sz="2200" dirty="0" smtClean="0">
                <a:latin typeface="Arial Black" pitchFamily="34" charset="0"/>
              </a:rPr>
              <a:t> pneumatici per autocarri: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2,0</a:t>
            </a:r>
            <a:r>
              <a:rPr lang="it-IT" sz="2200" dirty="0" smtClean="0">
                <a:latin typeface="Arial Black" pitchFamily="34" charset="0"/>
              </a:rPr>
              <a:t> -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2,5 kg/cm</a:t>
            </a:r>
            <a:r>
              <a:rPr lang="it-IT" sz="2200" b="1" baseline="30000" dirty="0" smtClean="0">
                <a:solidFill>
                  <a:srgbClr val="FF0000"/>
                </a:solidFill>
                <a:latin typeface="Arial Black" pitchFamily="34" charset="0"/>
              </a:rPr>
              <a:t>2</a:t>
            </a:r>
            <a:r>
              <a:rPr lang="it-IT" sz="2200" b="1" dirty="0" smtClean="0">
                <a:latin typeface="Arial Black" pitchFamily="34" charset="0"/>
              </a:rPr>
              <a:t>.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Classificazione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142984"/>
            <a:ext cx="8715436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 pneumatici vengono normalmente designati per mezzo di una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marcatura in rilievo costituita da due numeri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che indicano le </a:t>
            </a:r>
            <a:r>
              <a:rPr lang="it-IT" sz="2400" i="1" dirty="0" smtClean="0">
                <a:solidFill>
                  <a:srgbClr val="0000CC"/>
                </a:solidFill>
                <a:latin typeface="Arial Black" pitchFamily="34" charset="0"/>
              </a:rPr>
              <a:t>dimensioni approssimate del pneumatico, gonfiato alla pressione prescritta e non sotto carico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10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In genere </a:t>
            </a:r>
            <a:r>
              <a:rPr lang="it-IT" sz="2400" u="sng" dirty="0" smtClean="0">
                <a:latin typeface="Arial Black" pitchFamily="34" charset="0"/>
              </a:rPr>
              <a:t>la designazione è fatta in unità metriche ed in pollici</a:t>
            </a:r>
            <a:r>
              <a:rPr lang="it-IT" sz="2400" dirty="0" smtClean="0">
                <a:latin typeface="Arial Black" pitchFamily="34" charset="0"/>
              </a:rPr>
              <a:t>: il primo numero indica la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larghezza approssimata della sezione trasversale (in mm)</a:t>
            </a:r>
            <a:r>
              <a:rPr lang="it-IT" sz="2400" dirty="0" smtClean="0">
                <a:latin typeface="Arial Black" pitchFamily="34" charset="0"/>
              </a:rPr>
              <a:t>; il secondo numero indica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il diametro di calettamento esatto (in pollici)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● Esempi: 155-15, 165-15.</a:t>
            </a:r>
            <a:endParaRPr lang="it-IT" sz="2400" dirty="0">
              <a:solidFill>
                <a:srgbClr val="0000CC"/>
              </a:solidFill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Designazione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142984"/>
            <a:ext cx="87154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La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portata di un pneumatico</a:t>
            </a:r>
            <a:r>
              <a:rPr lang="it-IT" sz="2400" dirty="0" smtClean="0">
                <a:latin typeface="Arial Black" pitchFamily="34" charset="0"/>
              </a:rPr>
              <a:t> è il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carico che esso può sopportare in condizioni di impiego normali, senza pregiudicare la sua durata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2400" dirty="0" smtClean="0">
              <a:solidFill>
                <a:srgbClr val="0000CC"/>
              </a:solidFill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Sulla portata influiscono i seguenti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elementi</a:t>
            </a:r>
            <a:r>
              <a:rPr lang="it-IT" sz="2400" dirty="0" smtClean="0">
                <a:latin typeface="Arial Black" pitchFamily="34" charset="0"/>
              </a:rPr>
              <a:t>: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pressione di </a:t>
            </a:r>
            <a:r>
              <a:rPr lang="it-IT" sz="2400" dirty="0" err="1" smtClean="0">
                <a:latin typeface="Arial Black" pitchFamily="34" charset="0"/>
              </a:rPr>
              <a:t>gonfiaggio</a:t>
            </a:r>
            <a:r>
              <a:rPr lang="it-IT" sz="2400" dirty="0" smtClean="0">
                <a:latin typeface="Arial Black" pitchFamily="34" charset="0"/>
              </a:rPr>
              <a:t>;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larghezza della sezione trasversale;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diametro di calettamento;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velocità di marcia.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Portata ed elementi influenzanti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221478"/>
            <a:ext cx="8715436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 smtClean="0">
                <a:latin typeface="Arial Black" pitchFamily="34" charset="0"/>
              </a:rPr>
              <a:t>La capacità di carico di un pneumatico dipende dalla quantità d’aria in esso contenuta, quindi dalla 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pressione di </a:t>
            </a:r>
            <a:r>
              <a:rPr lang="it-IT" sz="2200" b="1" u="sng" dirty="0" err="1" smtClean="0">
                <a:solidFill>
                  <a:srgbClr val="0000CC"/>
                </a:solidFill>
                <a:latin typeface="Arial Black" pitchFamily="34" charset="0"/>
              </a:rPr>
              <a:t>gonfiaggio</a:t>
            </a:r>
            <a:r>
              <a:rPr lang="it-IT" sz="2200" dirty="0" smtClean="0">
                <a:latin typeface="Arial Black" pitchFamily="34" charset="0"/>
              </a:rPr>
              <a:t>: 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aumentando la pressione, aumenta la portata e viceversa</a:t>
            </a:r>
            <a:r>
              <a:rPr lang="it-IT" sz="22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2200" dirty="0" smtClean="0">
                <a:latin typeface="Arial Black" pitchFamily="34" charset="0"/>
              </a:rPr>
              <a:t>Lasciando invariato il carico e diminuendo la pressione, aumenta la flessione del pneumatico e si sovraccarica il copertone a tutto scapito della durata del pneumatico stesso.</a:t>
            </a:r>
          </a:p>
          <a:p>
            <a:pPr algn="ctr"/>
            <a:endParaRPr lang="it-IT" sz="2000" dirty="0" smtClean="0">
              <a:latin typeface="Arial Black" pitchFamily="34" charset="0"/>
            </a:endParaRPr>
          </a:p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Aumentando la 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larghezza della sezione trasversale</a:t>
            </a:r>
            <a:r>
              <a:rPr lang="it-IT" sz="2200" dirty="0" smtClean="0">
                <a:latin typeface="Arial Black" pitchFamily="34" charset="0"/>
              </a:rPr>
              <a:t>, ma lasciando invariate le altre dimensioni, aumenta la quantità d’aria contenuta, a pari pressione, quindi 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cresce la portata del pneumatico</a:t>
            </a:r>
            <a:r>
              <a:rPr lang="it-IT" sz="2200" dirty="0" smtClean="0">
                <a:latin typeface="Arial Black" pitchFamily="34" charset="0"/>
              </a:rPr>
              <a:t>.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Portata ed elementi influenzanti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221478"/>
            <a:ext cx="8715436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Diminuendo il 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diametro di calettamento</a:t>
            </a:r>
            <a:r>
              <a:rPr lang="it-IT" sz="2200" dirty="0" smtClean="0">
                <a:latin typeface="Arial Black" pitchFamily="34" charset="0"/>
              </a:rPr>
              <a:t>, a parità di diametro esterno e di larghezza della sezione trasversale, aumenta la quantità d’aria contenuta ad una data pressione, quindi 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cresce il carico sopportabile dal pneumatico</a:t>
            </a:r>
            <a:r>
              <a:rPr lang="it-IT" sz="22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2000" dirty="0" smtClean="0">
              <a:latin typeface="Arial Black" pitchFamily="34" charset="0"/>
            </a:endParaRPr>
          </a:p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Aumentando la 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velocità di marcia</a:t>
            </a:r>
            <a:r>
              <a:rPr lang="it-IT" sz="2200" dirty="0" smtClean="0">
                <a:latin typeface="Arial Black" pitchFamily="34" charset="0"/>
              </a:rPr>
              <a:t>, il pneumatico si riscalda di più facendo aumentare la pressione dell’aria, quindi, teoricamente, 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aumenta la portata del pneumatico</a:t>
            </a:r>
            <a:r>
              <a:rPr lang="it-IT" sz="2200" dirty="0" smtClean="0">
                <a:latin typeface="Arial Black" pitchFamily="34" charset="0"/>
              </a:rPr>
              <a:t>. </a:t>
            </a:r>
          </a:p>
          <a:p>
            <a:pPr algn="ctr"/>
            <a:r>
              <a:rPr lang="it-IT" sz="2200" u="sng" dirty="0" smtClean="0">
                <a:latin typeface="Arial Black" pitchFamily="34" charset="0"/>
              </a:rPr>
              <a:t>L’aumento della pressione al crescere della velocità può diventare pericoloso, perciò il carico va sempre diminuito con l’aumento della velocità</a:t>
            </a:r>
            <a:r>
              <a:rPr lang="it-IT" sz="2200" dirty="0" smtClean="0">
                <a:latin typeface="Arial Black" pitchFamily="34" charset="0"/>
              </a:rPr>
              <a:t>.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Portata ed elementi influenzanti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asellaDiTesto 9"/>
          <p:cNvSpPr txBox="1">
            <a:spLocks noChangeArrowheads="1"/>
          </p:cNvSpPr>
          <p:nvPr/>
        </p:nvSpPr>
        <p:spPr bwMode="auto">
          <a:xfrm>
            <a:off x="3428992" y="1214422"/>
            <a:ext cx="5572164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La costruzione dell’automobile assume un carattere industriale dopo il 1890, vale a dire quando il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motore a benzina</a:t>
            </a:r>
            <a:r>
              <a:rPr lang="it-IT" sz="2400" dirty="0" smtClean="0">
                <a:latin typeface="Arial Black" pitchFamily="34" charset="0"/>
              </a:rPr>
              <a:t>, in seguito ai perfezionamenti subiti, comincia a funzionare con una discreta regolarità.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Le industrie automobilistiche progrediscono rapidamente con la comparsa dei </a:t>
            </a:r>
            <a:r>
              <a:rPr lang="it-IT" sz="2400" i="1" dirty="0" smtClean="0">
                <a:latin typeface="Arial Black" pitchFamily="34" charset="0"/>
              </a:rPr>
              <a:t>pneumatici</a:t>
            </a:r>
            <a:r>
              <a:rPr lang="it-IT" sz="2400" dirty="0" smtClean="0">
                <a:latin typeface="Arial Black" pitchFamily="34" charset="0"/>
              </a:rPr>
              <a:t> e delle </a:t>
            </a:r>
            <a:r>
              <a:rPr lang="it-IT" sz="2400" i="1" dirty="0" smtClean="0">
                <a:latin typeface="Arial Black" pitchFamily="34" charset="0"/>
              </a:rPr>
              <a:t>raffinerie di petrolio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8197" name="CasellaDiTesto 13"/>
          <p:cNvSpPr txBox="1">
            <a:spLocks noChangeArrowheads="1"/>
          </p:cNvSpPr>
          <p:nvPr/>
        </p:nvSpPr>
        <p:spPr bwMode="auto">
          <a:xfrm>
            <a:off x="357158" y="496653"/>
            <a:ext cx="842968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Cenni storici sull’autoveicolo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5842" name="Picture 2" descr="http://rea7and.files.wordpress.com/2011/04/auto-depo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3214710" cy="3946916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142844" y="1242373"/>
            <a:ext cx="885831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 smtClean="0">
                <a:latin typeface="Arial Black" pitchFamily="34" charset="0"/>
              </a:rPr>
              <a:t>Sulla durata di un pneumatico influiscono i seguenti </a:t>
            </a:r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elementi</a:t>
            </a:r>
            <a:r>
              <a:rPr lang="it-IT" sz="2000" dirty="0" smtClean="0">
                <a:latin typeface="Arial Black" pitchFamily="34" charset="0"/>
              </a:rPr>
              <a:t>:</a:t>
            </a:r>
          </a:p>
          <a:p>
            <a:pPr algn="ctr"/>
            <a:endParaRPr lang="it-IT" sz="1600" b="1" dirty="0" smtClean="0">
              <a:solidFill>
                <a:srgbClr val="0000CC"/>
              </a:solidFill>
              <a:latin typeface="Arial Black" pitchFamily="34" charset="0"/>
            </a:endParaRPr>
          </a:p>
          <a:p>
            <a:pPr algn="ctr"/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► </a:t>
            </a:r>
            <a:r>
              <a:rPr lang="it-IT" sz="2000" dirty="0" smtClean="0">
                <a:latin typeface="Arial Black" pitchFamily="34" charset="0"/>
              </a:rPr>
              <a:t>pressione di </a:t>
            </a:r>
            <a:r>
              <a:rPr lang="it-IT" sz="2000" dirty="0" err="1" smtClean="0">
                <a:latin typeface="Arial Black" pitchFamily="34" charset="0"/>
              </a:rPr>
              <a:t>gonfiaggio</a:t>
            </a:r>
            <a:r>
              <a:rPr lang="it-IT" sz="2000" dirty="0" smtClean="0">
                <a:latin typeface="Arial Black" pitchFamily="34" charset="0"/>
              </a:rPr>
              <a:t>;</a:t>
            </a:r>
          </a:p>
          <a:p>
            <a:pPr algn="ctr"/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velocità media di marcia;</a:t>
            </a:r>
          </a:p>
          <a:p>
            <a:pPr algn="ctr"/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temperatura esterna;</a:t>
            </a:r>
          </a:p>
          <a:p>
            <a:pPr algn="ctr"/>
            <a:r>
              <a:rPr lang="it-IT" sz="2000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carico sul pneumatico;</a:t>
            </a:r>
          </a:p>
          <a:p>
            <a:pPr algn="ctr"/>
            <a:r>
              <a:rPr lang="it-IT" sz="2000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convergenza ed inclinazione delle ruote;</a:t>
            </a:r>
          </a:p>
          <a:p>
            <a:pPr algn="ctr"/>
            <a:r>
              <a:rPr lang="it-IT" sz="2000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</a:t>
            </a:r>
            <a:r>
              <a:rPr lang="it-IT" sz="2000" dirty="0" err="1" smtClean="0">
                <a:latin typeface="Arial Black" pitchFamily="34" charset="0"/>
              </a:rPr>
              <a:t>squilibratura</a:t>
            </a:r>
            <a:r>
              <a:rPr lang="it-IT" sz="2000" dirty="0" smtClean="0">
                <a:latin typeface="Arial Black" pitchFamily="34" charset="0"/>
              </a:rPr>
              <a:t> delle ruote;</a:t>
            </a:r>
          </a:p>
          <a:p>
            <a:pPr algn="ctr"/>
            <a:r>
              <a:rPr lang="it-IT" sz="2000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stato del fondo stradale;</a:t>
            </a:r>
          </a:p>
          <a:p>
            <a:pPr algn="ctr"/>
            <a:r>
              <a:rPr lang="it-IT" sz="2000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tracciato e profilo della strada;</a:t>
            </a:r>
          </a:p>
          <a:p>
            <a:pPr algn="ctr"/>
            <a:r>
              <a:rPr lang="it-IT" sz="2000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distribuzione del carico sul veicolo;</a:t>
            </a:r>
          </a:p>
          <a:p>
            <a:pPr algn="ctr"/>
            <a:r>
              <a:rPr lang="it-IT" sz="2000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esposizione alla luce solare;</a:t>
            </a:r>
          </a:p>
          <a:p>
            <a:pPr algn="ctr"/>
            <a:r>
              <a:rPr lang="it-IT" sz="2000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umidità;</a:t>
            </a:r>
          </a:p>
          <a:p>
            <a:pPr algn="ctr"/>
            <a:r>
              <a:rPr lang="it-IT" sz="2000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modo di guidare.</a:t>
            </a: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Durata ed elementi influenzanti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221478"/>
            <a:ext cx="8715436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La</a:t>
            </a:r>
            <a:r>
              <a:rPr lang="it-IT" sz="2200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pressione di </a:t>
            </a:r>
            <a:r>
              <a:rPr lang="it-IT" sz="2200" b="1" u="sng" dirty="0" err="1" smtClean="0">
                <a:solidFill>
                  <a:srgbClr val="0000CC"/>
                </a:solidFill>
                <a:latin typeface="Arial Black" pitchFamily="34" charset="0"/>
              </a:rPr>
              <a:t>gonfiaggio</a:t>
            </a:r>
            <a:r>
              <a:rPr lang="it-IT" sz="2200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ha una grandissima influenza sulla durata del pneumatico, sulla stabilità e sul confort di marcia</a:t>
            </a:r>
            <a:r>
              <a:rPr lang="it-IT" sz="2200" dirty="0" smtClean="0">
                <a:latin typeface="Arial Black" pitchFamily="34" charset="0"/>
              </a:rPr>
              <a:t>; pertanto è sempre necessario attenersi scrupolosamente ai valori forniti dalle Case costruttrici. Tanto con pressione eccessiva, quanto con pressione insufficiente, si ha una diminuzione della durata del pneumatico; tale diminuzione è maggiore in caso di pressione insufficiente.</a:t>
            </a:r>
          </a:p>
          <a:p>
            <a:pPr algn="ctr"/>
            <a:r>
              <a:rPr lang="it-IT" dirty="0" smtClean="0">
                <a:solidFill>
                  <a:srgbClr val="0000CC"/>
                </a:solidFill>
                <a:latin typeface="Arial Black" pitchFamily="34" charset="0"/>
              </a:rPr>
              <a:t>(Per esempio, se la pressione diminuisce del 20% rispetto a quella normale, la durata del pneumatico si riduce all’85%, mentre un aumento di pressione del 20% riduce la durata al 90%).</a:t>
            </a:r>
          </a:p>
          <a:p>
            <a:pPr algn="ctr"/>
            <a:endParaRPr lang="it-IT" sz="800" dirty="0" smtClean="0">
              <a:solidFill>
                <a:srgbClr val="0000CC"/>
              </a:solidFill>
              <a:latin typeface="Arial Black" pitchFamily="34" charset="0"/>
            </a:endParaRPr>
          </a:p>
          <a:p>
            <a:pPr algn="ctr"/>
            <a:r>
              <a:rPr lang="it-IT" sz="2200" dirty="0" smtClean="0">
                <a:latin typeface="Arial Black" pitchFamily="34" charset="0"/>
              </a:rPr>
              <a:t>Un leggero eccesso di pressione è, quindi, meno dannoso di una pressione insufficiente.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Durata ed elementi influenzanti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221478"/>
            <a:ext cx="871543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La</a:t>
            </a:r>
            <a:r>
              <a:rPr lang="it-IT" sz="2200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velocità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 è l’elemento che influisce maggiormente sulla durata perché surriscalda il pneumatico</a:t>
            </a:r>
            <a:r>
              <a:rPr lang="it-IT" sz="2200" dirty="0" smtClean="0">
                <a:latin typeface="Arial Black" pitchFamily="34" charset="0"/>
              </a:rPr>
              <a:t>. </a:t>
            </a:r>
          </a:p>
          <a:p>
            <a:pPr algn="ctr"/>
            <a:r>
              <a:rPr lang="it-IT" dirty="0" smtClean="0">
                <a:solidFill>
                  <a:srgbClr val="0000CC"/>
                </a:solidFill>
                <a:latin typeface="Arial Black" pitchFamily="34" charset="0"/>
              </a:rPr>
              <a:t>(Per esempio, passando da una velocità di 70km/h ad una velocità di 110 km/h, la durata del pneumatico si riduce di circa il 50%).</a:t>
            </a:r>
          </a:p>
          <a:p>
            <a:pPr algn="ctr"/>
            <a:endParaRPr lang="it-IT" sz="1600" dirty="0" smtClean="0">
              <a:solidFill>
                <a:srgbClr val="0000CC"/>
              </a:solidFill>
              <a:latin typeface="Arial Black" pitchFamily="34" charset="0"/>
            </a:endParaRPr>
          </a:p>
          <a:p>
            <a:pPr algn="ctr"/>
            <a:r>
              <a:rPr lang="it-IT" sz="2200" dirty="0" smtClean="0">
                <a:latin typeface="Arial Black" pitchFamily="34" charset="0"/>
              </a:rPr>
              <a:t>L’esperienza dimostra che 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la durata di un pneumatico aumenta con la diminuzione della 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temperatura esterna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 e con strade bagnate</a:t>
            </a:r>
            <a:r>
              <a:rPr lang="it-IT" sz="2200" dirty="0" smtClean="0">
                <a:latin typeface="Arial Black" pitchFamily="34" charset="0"/>
              </a:rPr>
              <a:t>, che esercitano un’efficace azione raffreddante.</a:t>
            </a:r>
          </a:p>
          <a:p>
            <a:pPr algn="ctr"/>
            <a:r>
              <a:rPr lang="it-IT" dirty="0" smtClean="0">
                <a:solidFill>
                  <a:srgbClr val="0000CC"/>
                </a:solidFill>
                <a:latin typeface="Arial Black" pitchFamily="34" charset="0"/>
              </a:rPr>
              <a:t>(Per esempio, passando da una temperatura esterna di 15° ad una temperatura di 40°, la durata del pneumatico si riduce del 60%).</a:t>
            </a:r>
          </a:p>
          <a:p>
            <a:pPr algn="ctr"/>
            <a:endParaRPr lang="it-IT" sz="800" dirty="0" smtClean="0">
              <a:solidFill>
                <a:srgbClr val="0000CC"/>
              </a:solidFill>
              <a:latin typeface="Arial Black" pitchFamily="34" charset="0"/>
            </a:endParaRPr>
          </a:p>
          <a:p>
            <a:pPr algn="ctr"/>
            <a:r>
              <a:rPr lang="it-IT" sz="2200" dirty="0" smtClean="0">
                <a:latin typeface="Arial Black" pitchFamily="34" charset="0"/>
              </a:rPr>
              <a:t>In linea di massima, </a:t>
            </a:r>
            <a:r>
              <a:rPr lang="it-IT" sz="2200" u="sng" dirty="0" smtClean="0">
                <a:latin typeface="Arial Black" pitchFamily="34" charset="0"/>
              </a:rPr>
              <a:t>il consumo dei pneumatici durante l’estate è circa 3 volte di quello che si riscontra durante l’inverno</a:t>
            </a:r>
            <a:r>
              <a:rPr lang="it-IT" sz="2200" dirty="0" smtClean="0">
                <a:latin typeface="Arial Black" pitchFamily="34" charset="0"/>
              </a:rPr>
              <a:t>.</a:t>
            </a: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Durata ed elementi influenzanti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142984"/>
            <a:ext cx="871543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Il 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carico sul pneumatico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 non deve superare quello indicato dal Costruttore perché ciò determina una grande diminuzione della durata</a:t>
            </a:r>
            <a:r>
              <a:rPr lang="it-IT" sz="2200" dirty="0" smtClean="0">
                <a:latin typeface="Arial Black" pitchFamily="34" charset="0"/>
              </a:rPr>
              <a:t>; infatti, in caso di carico eccessivo, la notevole flessione dei fianchi del pneumatico fa molto aumentare la temperatura dell’aria contenuta, quindi la pressione interna.</a:t>
            </a:r>
          </a:p>
          <a:p>
            <a:pPr algn="ctr"/>
            <a:r>
              <a:rPr lang="it-IT" dirty="0" smtClean="0">
                <a:solidFill>
                  <a:srgbClr val="0000CC"/>
                </a:solidFill>
                <a:latin typeface="Arial Black" pitchFamily="34" charset="0"/>
              </a:rPr>
              <a:t>(Per esempio, un sovraccarico del 20% riduce di circa un terzo la durata del pneumatico).</a:t>
            </a:r>
          </a:p>
          <a:p>
            <a:pPr algn="ctr"/>
            <a:endParaRPr lang="it-IT" sz="1600" dirty="0" smtClean="0">
              <a:solidFill>
                <a:srgbClr val="0000CC"/>
              </a:solidFill>
              <a:latin typeface="Arial Black" pitchFamily="34" charset="0"/>
            </a:endParaRPr>
          </a:p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La</a:t>
            </a:r>
            <a:r>
              <a:rPr lang="it-IT" sz="2200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convergenza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 e l’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inclinazione delle ruote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 provocano il consumo irregolare del battistrada del pneumatico, quindi ne diminuiscono la durata</a:t>
            </a:r>
            <a:r>
              <a:rPr lang="it-IT" sz="2200" dirty="0" smtClean="0">
                <a:latin typeface="Arial Black" pitchFamily="34" charset="0"/>
              </a:rPr>
              <a:t>, specialmente quando il loro valore è eccessivo e su fondi stradali ruvidi. </a:t>
            </a:r>
          </a:p>
          <a:p>
            <a:pPr algn="ctr"/>
            <a:r>
              <a:rPr lang="it-IT" dirty="0" smtClean="0">
                <a:solidFill>
                  <a:srgbClr val="0000CC"/>
                </a:solidFill>
                <a:latin typeface="Arial Black" pitchFamily="34" charset="0"/>
              </a:rPr>
              <a:t>             (L’inclinazione eccessiva, per esempio, può</a:t>
            </a:r>
          </a:p>
          <a:p>
            <a:pPr algn="ctr"/>
            <a:r>
              <a:rPr lang="it-IT" dirty="0" smtClean="0">
                <a:solidFill>
                  <a:srgbClr val="0000CC"/>
                </a:solidFill>
                <a:latin typeface="Arial Black" pitchFamily="34" charset="0"/>
              </a:rPr>
              <a:t>              metter fuori uso un pneumatico dopo 1.000-2.000 km).</a:t>
            </a: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Durata ed elementi influenzanti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142984"/>
            <a:ext cx="8715436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La </a:t>
            </a:r>
            <a:r>
              <a:rPr lang="it-IT" sz="2200" b="1" u="sng" dirty="0" err="1" smtClean="0">
                <a:solidFill>
                  <a:srgbClr val="0000CC"/>
                </a:solidFill>
                <a:latin typeface="Arial Black" pitchFamily="34" charset="0"/>
              </a:rPr>
              <a:t>squilibratura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 dei pneumatici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 è una delle principali cause di usura irregolare, quindi determina la riduzione di durata</a:t>
            </a:r>
            <a:r>
              <a:rPr lang="it-IT" sz="2200" dirty="0" smtClean="0">
                <a:latin typeface="Arial Black" pitchFamily="34" charset="0"/>
              </a:rPr>
              <a:t>; tale aspetto è particolarmente sentito sui veicoli capaci di raggiungere elevate velocità.</a:t>
            </a:r>
          </a:p>
          <a:p>
            <a:pPr algn="ctr"/>
            <a:endParaRPr lang="it-IT" sz="1200" dirty="0" smtClean="0">
              <a:solidFill>
                <a:srgbClr val="0000CC"/>
              </a:solidFill>
              <a:latin typeface="Arial Black" pitchFamily="34" charset="0"/>
            </a:endParaRPr>
          </a:p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Lo</a:t>
            </a:r>
            <a:r>
              <a:rPr lang="it-IT" sz="2200" u="sng" dirty="0" smtClean="0">
                <a:latin typeface="Arial Black" pitchFamily="34" charset="0"/>
              </a:rPr>
              <a:t> 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stato del fondo stradale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 ha grande influenza sulla durata dei pneumatici</a:t>
            </a:r>
            <a:r>
              <a:rPr lang="it-IT" sz="2200" dirty="0" smtClean="0">
                <a:latin typeface="Arial Black" pitchFamily="34" charset="0"/>
              </a:rPr>
              <a:t>, ma la misura di questa influenza non è facilmente valutabile in cifre.</a:t>
            </a:r>
          </a:p>
          <a:p>
            <a:pPr algn="ctr"/>
            <a:r>
              <a:rPr lang="it-IT" dirty="0" smtClean="0">
                <a:solidFill>
                  <a:srgbClr val="0000CC"/>
                </a:solidFill>
                <a:latin typeface="Arial Black" pitchFamily="34" charset="0"/>
              </a:rPr>
              <a:t>(Per esempio, l’asfalto molto ruvido aumenta l’aderenza, ma riduce di circa il 40% la durata di un pneumatico perché agisce sul battistrada come un abrasivo).</a:t>
            </a:r>
          </a:p>
          <a:p>
            <a:pPr algn="ctr"/>
            <a:endParaRPr lang="it-IT" sz="1200" dirty="0" smtClean="0">
              <a:solidFill>
                <a:srgbClr val="0000CC"/>
              </a:solidFill>
              <a:latin typeface="Arial Black" pitchFamily="34" charset="0"/>
            </a:endParaRPr>
          </a:p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Il</a:t>
            </a:r>
            <a:r>
              <a:rPr lang="it-IT" sz="2200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tracciato ed il profilo della strada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 se sinuoso ed in pendenza riduce la durata dei pneumatici</a:t>
            </a:r>
            <a:r>
              <a:rPr lang="it-IT" sz="2200" dirty="0" smtClean="0">
                <a:latin typeface="Arial Black" pitchFamily="34" charset="0"/>
              </a:rPr>
              <a:t>, perché sono frequenti le accelerazioni e le frenate.</a:t>
            </a: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Durata ed elementi influenzanti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191830"/>
            <a:ext cx="8715436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Se la 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distribuzione del carico sul veicolo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 non è razionale, uno o più pneumatici saranno sovraccaricati rispetto agli altri con diminuzione della durata</a:t>
            </a:r>
            <a:r>
              <a:rPr lang="it-IT" sz="2200" dirty="0" smtClean="0">
                <a:latin typeface="Arial Black" pitchFamily="34" charset="0"/>
              </a:rPr>
              <a:t>. </a:t>
            </a:r>
          </a:p>
          <a:p>
            <a:pPr algn="ctr"/>
            <a:endParaRPr lang="it-IT" sz="1600" dirty="0" smtClean="0">
              <a:solidFill>
                <a:srgbClr val="0000CC"/>
              </a:solidFill>
              <a:latin typeface="Arial Black" pitchFamily="34" charset="0"/>
            </a:endParaRPr>
          </a:p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La prolungata</a:t>
            </a:r>
            <a:r>
              <a:rPr lang="it-IT" sz="2200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esposizione alla luce solare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 dei pneumatici e 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l’umidità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 (in presenza di tagli o screpolature) ne diminuiscono la resistenza all’usura, quindi la durata</a:t>
            </a:r>
            <a:r>
              <a:rPr lang="it-IT" sz="2200" dirty="0" smtClean="0">
                <a:latin typeface="Arial Black" pitchFamily="34" charset="0"/>
              </a:rPr>
              <a:t>. </a:t>
            </a:r>
          </a:p>
          <a:p>
            <a:pPr algn="ctr"/>
            <a:endParaRPr lang="it-IT" sz="1600" dirty="0" smtClean="0">
              <a:solidFill>
                <a:srgbClr val="0000CC"/>
              </a:solidFill>
              <a:latin typeface="Arial Black" pitchFamily="34" charset="0"/>
            </a:endParaRPr>
          </a:p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Il</a:t>
            </a:r>
            <a:r>
              <a:rPr lang="it-IT" sz="2200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200" b="1" u="sng" dirty="0" smtClean="0">
                <a:solidFill>
                  <a:srgbClr val="0000CC"/>
                </a:solidFill>
                <a:latin typeface="Arial Black" pitchFamily="34" charset="0"/>
              </a:rPr>
              <a:t>modo di guidare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 influisce notevolmente sulla durata dei pneumatici</a:t>
            </a:r>
            <a:r>
              <a:rPr lang="it-IT" sz="2200" dirty="0" smtClean="0">
                <a:latin typeface="Arial Black" pitchFamily="34" charset="0"/>
              </a:rPr>
              <a:t>, sia le rapide accelerazioni, sia le brusche frenate provocano strisciamento del battistrada e sovraccarico delle parti della carcassa.</a:t>
            </a: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Durata ed elementi influenzanti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shutterstock_2852226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4000528" cy="3000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" name="WordArt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857496"/>
            <a:ext cx="6735762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asellaDiTesto 3"/>
          <p:cNvSpPr txBox="1">
            <a:spLocks noChangeArrowheads="1"/>
          </p:cNvSpPr>
          <p:nvPr/>
        </p:nvSpPr>
        <p:spPr bwMode="auto">
          <a:xfrm>
            <a:off x="142844" y="1214422"/>
            <a:ext cx="88583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L’insieme del telaio e degli organi meccanici ad esso collegati viene definito </a:t>
            </a:r>
            <a:r>
              <a:rPr lang="it-IT" sz="2800" b="1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autotelaio</a:t>
            </a:r>
            <a:r>
              <a:rPr lang="it-IT" sz="28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it-IT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173" name="CasellaDiTesto 7"/>
          <p:cNvSpPr txBox="1">
            <a:spLocks noChangeArrowheads="1"/>
          </p:cNvSpPr>
          <p:nvPr/>
        </p:nvSpPr>
        <p:spPr bwMode="auto">
          <a:xfrm>
            <a:off x="0" y="47625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Definizione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12" descr="http://www.zarattini.com/maggiolino/telaio-scocc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9691" y="2643182"/>
            <a:ext cx="5435515" cy="316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asellaDiTesto 3"/>
          <p:cNvSpPr txBox="1">
            <a:spLocks noChangeArrowheads="1"/>
          </p:cNvSpPr>
          <p:nvPr/>
        </p:nvSpPr>
        <p:spPr bwMode="auto">
          <a:xfrm>
            <a:off x="142844" y="1125538"/>
            <a:ext cx="885831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Il telaio ha il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duplice scopo</a:t>
            </a:r>
            <a:r>
              <a:rPr lang="it-IT" sz="2400" dirty="0" smtClean="0">
                <a:latin typeface="Arial Black" pitchFamily="34" charset="0"/>
              </a:rPr>
              <a:t> di </a:t>
            </a:r>
            <a:r>
              <a:rPr lang="it-IT" sz="2400" u="sng" dirty="0" smtClean="0">
                <a:solidFill>
                  <a:srgbClr val="FF0000"/>
                </a:solidFill>
                <a:latin typeface="Arial Black" pitchFamily="34" charset="0"/>
              </a:rPr>
              <a:t>assicurare il collegamento dei vari organi costituenti l’autoveicolo</a:t>
            </a:r>
            <a:r>
              <a:rPr lang="it-IT" sz="2400" dirty="0" smtClean="0">
                <a:latin typeface="Arial Black" pitchFamily="34" charset="0"/>
              </a:rPr>
              <a:t> e di </a:t>
            </a:r>
            <a:r>
              <a:rPr lang="it-IT" sz="2400" u="sng" dirty="0" smtClean="0">
                <a:solidFill>
                  <a:srgbClr val="FF0000"/>
                </a:solidFill>
                <a:latin typeface="Arial Black" pitchFamily="34" charset="0"/>
              </a:rPr>
              <a:t>portare la carrozzeria ed il carico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Durante la marcia del veicolo, il telaio è sottoposto a </a:t>
            </a:r>
            <a:r>
              <a:rPr lang="it-IT" sz="2400" u="sng" dirty="0" smtClean="0">
                <a:solidFill>
                  <a:srgbClr val="0000CC"/>
                </a:solidFill>
                <a:latin typeface="Arial Black" pitchFamily="34" charset="0"/>
              </a:rPr>
              <a:t>sollecitazioni meccaniche varie e complesse</a:t>
            </a:r>
            <a:r>
              <a:rPr lang="it-IT" sz="2400" dirty="0" smtClean="0">
                <a:latin typeface="Arial Black" pitchFamily="34" charset="0"/>
              </a:rPr>
              <a:t>, non sempre esattamente valutabili in fase di progetto; si tratta, infatti, di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sollecitazioni dinamiche</a:t>
            </a:r>
            <a:r>
              <a:rPr lang="it-IT" sz="2400" dirty="0" smtClean="0">
                <a:latin typeface="Arial Black" pitchFamily="34" charset="0"/>
              </a:rPr>
              <a:t>, ripetute ed invertite, che quasi sempre hanno il carattere dell’urto e di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vibrazioni</a:t>
            </a:r>
            <a:r>
              <a:rPr lang="it-IT" sz="2400" dirty="0" smtClean="0">
                <a:latin typeface="Arial Black" pitchFamily="34" charset="0"/>
              </a:rPr>
              <a:t> che provocano l’</a:t>
            </a:r>
            <a:r>
              <a:rPr lang="it-IT" sz="2400" i="1" dirty="0" smtClean="0">
                <a:latin typeface="Arial Black" pitchFamily="34" charset="0"/>
              </a:rPr>
              <a:t>incrudimento</a:t>
            </a:r>
            <a:r>
              <a:rPr lang="it-IT" sz="2400" dirty="0" smtClean="0">
                <a:latin typeface="Arial Black" pitchFamily="34" charset="0"/>
              </a:rPr>
              <a:t> del materiale, riducendone la </a:t>
            </a:r>
            <a:r>
              <a:rPr lang="it-IT" sz="2400" i="1" dirty="0" smtClean="0">
                <a:latin typeface="Arial Black" pitchFamily="34" charset="0"/>
              </a:rPr>
              <a:t>resilienza </a:t>
            </a:r>
            <a:r>
              <a:rPr lang="it-IT" sz="2400" dirty="0" smtClean="0">
                <a:latin typeface="Arial Black" pitchFamily="34" charset="0"/>
              </a:rPr>
              <a:t>(</a:t>
            </a:r>
            <a:r>
              <a:rPr lang="it-IT" sz="2400" i="1" dirty="0" smtClean="0">
                <a:latin typeface="Arial Black" pitchFamily="34" charset="0"/>
              </a:rPr>
              <a:t>resistenza a rottura dinamica</a:t>
            </a:r>
            <a:r>
              <a:rPr lang="it-IT" sz="2400" dirty="0" smtClean="0">
                <a:latin typeface="Arial Black" pitchFamily="34" charset="0"/>
              </a:rPr>
              <a:t>). 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10245" name="CasellaDiTesto 7"/>
          <p:cNvSpPr txBox="1">
            <a:spLocks noChangeArrowheads="1"/>
          </p:cNvSpPr>
          <p:nvPr/>
        </p:nvSpPr>
        <p:spPr bwMode="auto">
          <a:xfrm>
            <a:off x="900113" y="496653"/>
            <a:ext cx="73437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Compiti del telaio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370002"/>
            <a:ext cx="871543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Il telaio deve possedere 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seguenti requisiti</a:t>
            </a:r>
            <a:r>
              <a:rPr lang="it-IT" sz="2400" dirty="0" smtClean="0">
                <a:latin typeface="Arial Black" pitchFamily="34" charset="0"/>
              </a:rPr>
              <a:t>: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essere costruito con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materiale avente elevata resistenza a fatica</a:t>
            </a:r>
            <a:r>
              <a:rPr lang="it-IT" sz="2400" dirty="0" smtClean="0">
                <a:latin typeface="Arial Black" pitchFamily="34" charset="0"/>
              </a:rPr>
              <a:t>;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avere forma tale da offrire una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buona resistenza alla deformazione in tutte le direzioni</a:t>
            </a:r>
            <a:r>
              <a:rPr lang="it-IT" sz="2400" dirty="0" smtClean="0">
                <a:latin typeface="Arial Black" pitchFamily="34" charset="0"/>
              </a:rPr>
              <a:t>;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avere un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peso relativamente piccolo</a:t>
            </a:r>
            <a:r>
              <a:rPr lang="it-IT" sz="2400" dirty="0" smtClean="0">
                <a:latin typeface="Arial Black" pitchFamily="34" charset="0"/>
              </a:rPr>
              <a:t> così da mantenere basso il rapporto peso-potenza.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Requisiti del telaio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7154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Normalmente i telai vengono costruiti con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lamiera d’acciaio di buona qualità</a:t>
            </a:r>
            <a:r>
              <a:rPr lang="it-IT" sz="2400" dirty="0" smtClean="0">
                <a:latin typeface="Arial Black" pitchFamily="34" charset="0"/>
              </a:rPr>
              <a:t>,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a basso tenore di carbonio</a:t>
            </a:r>
            <a:r>
              <a:rPr lang="it-IT" sz="2400" dirty="0" smtClean="0">
                <a:latin typeface="Arial Black" pitchFamily="34" charset="0"/>
              </a:rPr>
              <a:t>, stampata a caldo a forma di C o di doppio T. In tal modo è possibile ottenere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buona resistenza alle sollecitazioni</a:t>
            </a:r>
            <a:r>
              <a:rPr lang="it-IT" sz="2400" dirty="0" smtClean="0">
                <a:latin typeface="Arial Black" pitchFamily="34" charset="0"/>
              </a:rPr>
              <a:t>,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facilità di attacco dei vari organi</a:t>
            </a:r>
            <a:r>
              <a:rPr lang="it-IT" sz="2400" dirty="0" smtClean="0">
                <a:latin typeface="Arial Black" pitchFamily="34" charset="0"/>
              </a:rPr>
              <a:t> e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peso limitato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Per </a:t>
            </a:r>
            <a:r>
              <a:rPr lang="it-IT" sz="2400" u="sng" dirty="0" smtClean="0">
                <a:latin typeface="Arial Black" pitchFamily="34" charset="0"/>
              </a:rPr>
              <a:t>vetture speciali da corsa e sportive</a:t>
            </a:r>
            <a:r>
              <a:rPr lang="it-IT" sz="2400" dirty="0" smtClean="0">
                <a:latin typeface="Arial Black" pitchFamily="34" charset="0"/>
              </a:rPr>
              <a:t>, si ricorre all’impiego di </a:t>
            </a:r>
            <a:r>
              <a:rPr lang="it-IT" sz="2400" b="1" dirty="0" smtClean="0">
                <a:solidFill>
                  <a:srgbClr val="C00000"/>
                </a:solidFill>
                <a:latin typeface="Arial Black" pitchFamily="34" charset="0"/>
              </a:rPr>
              <a:t>telai tubolari</a:t>
            </a:r>
            <a:r>
              <a:rPr lang="it-IT" sz="2400" dirty="0" smtClean="0">
                <a:latin typeface="Arial Black" pitchFamily="34" charset="0"/>
              </a:rPr>
              <a:t>, che presentano il vantaggio di possedere </a:t>
            </a:r>
            <a:r>
              <a:rPr lang="it-IT" sz="2400" u="sng" dirty="0" smtClean="0">
                <a:latin typeface="Arial Black" pitchFamily="34" charset="0"/>
              </a:rPr>
              <a:t>maggiore robustezza ed indeformabilità</a:t>
            </a:r>
            <a:r>
              <a:rPr lang="it-IT" sz="2400" dirty="0" smtClean="0">
                <a:latin typeface="Arial Black" pitchFamily="34" charset="0"/>
              </a:rPr>
              <a:t>, unitamente ad un </a:t>
            </a:r>
            <a:r>
              <a:rPr lang="it-IT" sz="2400" u="sng" dirty="0" smtClean="0">
                <a:latin typeface="Arial Black" pitchFamily="34" charset="0"/>
              </a:rPr>
              <a:t>peso minore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2400" u="sng" dirty="0" smtClean="0">
                <a:latin typeface="Arial Black" pitchFamily="34" charset="0"/>
              </a:rPr>
              <a:t>Detti telai non trovano applicazione nelle vetture di serie, essendo molto costosi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Forma dei telai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71543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Il telaio è sostanzialmente costituito da una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coppia di longheroni paralleli</a:t>
            </a:r>
            <a:r>
              <a:rPr lang="it-IT" sz="2400" dirty="0" smtClean="0">
                <a:latin typeface="Arial Black" pitchFamily="34" charset="0"/>
              </a:rPr>
              <a:t>, collegati fra loro per mezzo di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traverse semplici</a:t>
            </a:r>
            <a:r>
              <a:rPr lang="it-IT" sz="2400" dirty="0" smtClean="0">
                <a:latin typeface="Arial Black" pitchFamily="34" charset="0"/>
              </a:rPr>
              <a:t> o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disposte a crociera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I longheroni e le traverse sono provvisti di appropriate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mensole</a:t>
            </a:r>
            <a:r>
              <a:rPr lang="it-IT" sz="2400" dirty="0" smtClean="0">
                <a:latin typeface="Arial Black" pitchFamily="34" charset="0"/>
              </a:rPr>
              <a:t>,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staffe</a:t>
            </a:r>
            <a:r>
              <a:rPr lang="it-IT" sz="2400" dirty="0" smtClean="0">
                <a:latin typeface="Arial Black" pitchFamily="34" charset="0"/>
              </a:rPr>
              <a:t> e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supporti</a:t>
            </a:r>
            <a:r>
              <a:rPr lang="it-IT" sz="2400" dirty="0" smtClean="0">
                <a:latin typeface="Arial Black" pitchFamily="34" charset="0"/>
              </a:rPr>
              <a:t> per l’attacco delle sospensioni e per il fissaggio dei vari gruppi costituenti l’autoveicolo.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Secondo il tipo e la forma della carrozzeria, le condizioni di carico e di impiego del veicolo, i longheroni possono assumere forme diverse.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Componenti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7154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 telai in opera sono esposti all’azione dell’acqua e del fango, pertanto si rende necessaria una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buona manutenzione periodica</a:t>
            </a:r>
            <a:r>
              <a:rPr lang="it-IT" sz="2400" dirty="0" smtClean="0">
                <a:latin typeface="Arial Black" pitchFamily="34" charset="0"/>
              </a:rPr>
              <a:t>. L’esperienza dimostra che, nella maggioranza dei casi e quando il veicolo sia impiegato a carico normale, la rottura del telaio è dovuta a </a:t>
            </a:r>
            <a:r>
              <a:rPr lang="it-IT" sz="2400" u="sng" dirty="0" smtClean="0">
                <a:latin typeface="Arial Black" pitchFamily="34" charset="0"/>
              </a:rPr>
              <a:t>trascuratezza di manutenzione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200" dirty="0" smtClean="0">
                <a:solidFill>
                  <a:srgbClr val="0000CC"/>
                </a:solidFill>
                <a:latin typeface="Arial Black" pitchFamily="34" charset="0"/>
              </a:rPr>
              <a:t>Ogni 5.000 km (o prima se il veicolo è sottoposto a gravose condizioni d’impiego su strade non asfaltate) occorre procedere ad un 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accurato lavaggio del telaio e delle sospensioni</a:t>
            </a:r>
            <a:r>
              <a:rPr lang="it-IT" sz="2200" dirty="0" smtClean="0">
                <a:solidFill>
                  <a:srgbClr val="0000CC"/>
                </a:solidFill>
                <a:latin typeface="Arial Black" pitchFamily="34" charset="0"/>
              </a:rPr>
              <a:t>, prima con acqua e poi con nafta. Dopo tale lavaggio, bisogna spruzzare con olio grafitato sia il telaio che le sospensioni.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501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Manutenzione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374&quot;/&gt;&lt;/object&gt;&lt;object type=&quot;3&quot; unique_id=&quot;10005&quot;&gt;&lt;property id=&quot;20148&quot; value=&quot;5&quot;/&gt;&lt;property id=&quot;20300&quot; value=&quot;Slide 2&quot;/&gt;&lt;property id=&quot;20307&quot; value=&quot;343&quot;/&gt;&lt;/object&gt;&lt;object type=&quot;3&quot; unique_id=&quot;10006&quot;&gt;&lt;property id=&quot;20148&quot; value=&quot;5&quot;/&gt;&lt;property id=&quot;20300&quot; value=&quot;Slide 3&quot;/&gt;&lt;property id=&quot;20307&quot; value=&quot;259&quot;/&gt;&lt;/object&gt;&lt;object type=&quot;3&quot; unique_id=&quot;10007&quot;&gt;&lt;property id=&quot;20148&quot; value=&quot;5&quot;/&gt;&lt;property id=&quot;20300&quot; value=&quot;Slide 4&quot;/&gt;&lt;property id=&quot;20307&quot; value=&quot;257&quot;/&gt;&lt;/object&gt;&lt;object type=&quot;3&quot; unique_id=&quot;10008&quot;&gt;&lt;property id=&quot;20148&quot; value=&quot;5&quot;/&gt;&lt;property id=&quot;20300&quot; value=&quot;Slide 5&quot;/&gt;&lt;property id=&quot;20307&quot; value=&quot;260&quot;/&gt;&lt;/object&gt;&lt;object type=&quot;3&quot; unique_id=&quot;10009&quot;&gt;&lt;property id=&quot;20148&quot; value=&quot;5&quot;/&gt;&lt;property id=&quot;20300&quot; value=&quot;Slide 6&quot;/&gt;&lt;property id=&quot;20307&quot; value=&quot;258&quot;/&gt;&lt;/object&gt;&lt;object type=&quot;3&quot; unique_id=&quot;10010&quot;&gt;&lt;property id=&quot;20148&quot; value=&quot;5&quot;/&gt;&lt;property id=&quot;20300&quot; value=&quot;Slide 7&quot;/&gt;&lt;property id=&quot;20307&quot; value=&quot;345&quot;/&gt;&lt;/object&gt;&lt;object type=&quot;3&quot; unique_id=&quot;10011&quot;&gt;&lt;property id=&quot;20148&quot; value=&quot;5&quot;/&gt;&lt;property id=&quot;20300&quot; value=&quot;Slide 8&quot;/&gt;&lt;property id=&quot;20307&quot; value=&quot;346&quot;/&gt;&lt;/object&gt;&lt;object type=&quot;3&quot; unique_id=&quot;10012&quot;&gt;&lt;property id=&quot;20148&quot; value=&quot;5&quot;/&gt;&lt;property id=&quot;20300&quot; value=&quot;Slide 9&quot;/&gt;&lt;property id=&quot;20307&quot; value=&quot;347&quot;/&gt;&lt;/object&gt;&lt;object type=&quot;3&quot; unique_id=&quot;10013&quot;&gt;&lt;property id=&quot;20148&quot; value=&quot;5&quot;/&gt;&lt;property id=&quot;20300&quot; value=&quot;Slide 10&quot;/&gt;&lt;property id=&quot;20307&quot; value=&quot;348&quot;/&gt;&lt;/object&gt;&lt;object type=&quot;3&quot; unique_id=&quot;10014&quot;&gt;&lt;property id=&quot;20148&quot; value=&quot;5&quot;/&gt;&lt;property id=&quot;20300&quot; value=&quot;Slide 11&quot;/&gt;&lt;property id=&quot;20307&quot; value=&quot;349&quot;/&gt;&lt;/object&gt;&lt;object type=&quot;3&quot; unique_id=&quot;10015&quot;&gt;&lt;property id=&quot;20148&quot; value=&quot;5&quot;/&gt;&lt;property id=&quot;20300&quot; value=&quot;Slide 12&quot;/&gt;&lt;property id=&quot;20307&quot; value=&quot;350&quot;/&gt;&lt;/object&gt;&lt;object type=&quot;3&quot; unique_id=&quot;10016&quot;&gt;&lt;property id=&quot;20148&quot; value=&quot;5&quot;/&gt;&lt;property id=&quot;20300&quot; value=&quot;Slide 13&quot;/&gt;&lt;property id=&quot;20307&quot; value=&quot;351&quot;/&gt;&lt;/object&gt;&lt;object type=&quot;3&quot; unique_id=&quot;10017&quot;&gt;&lt;property id=&quot;20148&quot; value=&quot;5&quot;/&gt;&lt;property id=&quot;20300&quot; value=&quot;Slide 14&quot;/&gt;&lt;property id=&quot;20307&quot; value=&quot;352&quot;/&gt;&lt;/object&gt;&lt;object type=&quot;3&quot; unique_id=&quot;10018&quot;&gt;&lt;property id=&quot;20148&quot; value=&quot;5&quot;/&gt;&lt;property id=&quot;20300&quot; value=&quot;Slide 15&quot;/&gt;&lt;property id=&quot;20307&quot; value=&quot;353&quot;/&gt;&lt;/object&gt;&lt;object type=&quot;3&quot; unique_id=&quot;10019&quot;&gt;&lt;property id=&quot;20148&quot; value=&quot;5&quot;/&gt;&lt;property id=&quot;20300&quot; value=&quot;Slide 16&quot;/&gt;&lt;property id=&quot;20307&quot; value=&quot;354&quot;/&gt;&lt;/object&gt;&lt;object type=&quot;3&quot; unique_id=&quot;10020&quot;&gt;&lt;property id=&quot;20148&quot; value=&quot;5&quot;/&gt;&lt;property id=&quot;20300&quot; value=&quot;Slide 17&quot;/&gt;&lt;property id=&quot;20307&quot; value=&quot;355&quot;/&gt;&lt;/object&gt;&lt;object type=&quot;3&quot; unique_id=&quot;10021&quot;&gt;&lt;property id=&quot;20148&quot; value=&quot;5&quot;/&gt;&lt;property id=&quot;20300&quot; value=&quot;Slide 18&quot;/&gt;&lt;property id=&quot;20307&quot; value=&quot;356&quot;/&gt;&lt;/object&gt;&lt;object type=&quot;3&quot; unique_id=&quot;10022&quot;&gt;&lt;property id=&quot;20148&quot; value=&quot;5&quot;/&gt;&lt;property id=&quot;20300&quot; value=&quot;Slide 19&quot;/&gt;&lt;property id=&quot;20307&quot; value=&quot;357&quot;/&gt;&lt;/object&gt;&lt;object type=&quot;3&quot; unique_id=&quot;10023&quot;&gt;&lt;property id=&quot;20148&quot; value=&quot;5&quot;/&gt;&lt;property id=&quot;20300&quot; value=&quot;Slide 20&quot;/&gt;&lt;property id=&quot;20307&quot; value=&quot;358&quot;/&gt;&lt;/object&gt;&lt;object type=&quot;3&quot; unique_id=&quot;10024&quot;&gt;&lt;property id=&quot;20148&quot; value=&quot;5&quot;/&gt;&lt;property id=&quot;20300&quot; value=&quot;Slide 21&quot;/&gt;&lt;property id=&quot;20307&quot; value=&quot;359&quot;/&gt;&lt;/object&gt;&lt;object type=&quot;3&quot; unique_id=&quot;10025&quot;&gt;&lt;property id=&quot;20148&quot; value=&quot;5&quot;/&gt;&lt;property id=&quot;20300&quot; value=&quot;Slide 22&quot;/&gt;&lt;property id=&quot;20307&quot; value=&quot;360&quot;/&gt;&lt;/object&gt;&lt;object type=&quot;3&quot; unique_id=&quot;10026&quot;&gt;&lt;property id=&quot;20148&quot; value=&quot;5&quot;/&gt;&lt;property id=&quot;20300&quot; value=&quot;Slide 23&quot;/&gt;&lt;property id=&quot;20307&quot; value=&quot;361&quot;/&gt;&lt;/object&gt;&lt;object type=&quot;3&quot; unique_id=&quot;10027&quot;&gt;&lt;property id=&quot;20148&quot; value=&quot;5&quot;/&gt;&lt;property id=&quot;20300&quot; value=&quot;Slide 24&quot;/&gt;&lt;property id=&quot;20307&quot; value=&quot;362&quot;/&gt;&lt;/object&gt;&lt;object type=&quot;3&quot; unique_id=&quot;10028&quot;&gt;&lt;property id=&quot;20148&quot; value=&quot;5&quot;/&gt;&lt;property id=&quot;20300&quot; value=&quot;Slide 25&quot;/&gt;&lt;property id=&quot;20307&quot; value=&quot;363&quot;/&gt;&lt;/object&gt;&lt;object type=&quot;3&quot; unique_id=&quot;10029&quot;&gt;&lt;property id=&quot;20148&quot; value=&quot;5&quot;/&gt;&lt;property id=&quot;20300&quot; value=&quot;Slide 26&quot;/&gt;&lt;property id=&quot;20307&quot; value=&quot;364&quot;/&gt;&lt;/object&gt;&lt;object type=&quot;3&quot; unique_id=&quot;10030&quot;&gt;&lt;property id=&quot;20148&quot; value=&quot;5&quot;/&gt;&lt;property id=&quot;20300&quot; value=&quot;Slide 27&quot;/&gt;&lt;property id=&quot;20307&quot; value=&quot;365&quot;/&gt;&lt;/object&gt;&lt;object type=&quot;3&quot; unique_id=&quot;10031&quot;&gt;&lt;property id=&quot;20148&quot; value=&quot;5&quot;/&gt;&lt;property id=&quot;20300&quot; value=&quot;Slide 28&quot;/&gt;&lt;property id=&quot;20307&quot; value=&quot;366&quot;/&gt;&lt;/object&gt;&lt;object type=&quot;3&quot; unique_id=&quot;10032&quot;&gt;&lt;property id=&quot;20148&quot; value=&quot;5&quot;/&gt;&lt;property id=&quot;20300&quot; value=&quot;Slide 29&quot;/&gt;&lt;property id=&quot;20307&quot; value=&quot;367&quot;/&gt;&lt;/object&gt;&lt;object type=&quot;3&quot; unique_id=&quot;10033&quot;&gt;&lt;property id=&quot;20148&quot; value=&quot;5&quot;/&gt;&lt;property id=&quot;20300&quot; value=&quot;Slide 30&quot;/&gt;&lt;property id=&quot;20307&quot; value=&quot;368&quot;/&gt;&lt;/object&gt;&lt;object type=&quot;3&quot; unique_id=&quot;10034&quot;&gt;&lt;property id=&quot;20148&quot; value=&quot;5&quot;/&gt;&lt;property id=&quot;20300&quot; value=&quot;Slide 31&quot;/&gt;&lt;property id=&quot;20307&quot; value=&quot;369&quot;/&gt;&lt;/object&gt;&lt;object type=&quot;3&quot; unique_id=&quot;10035&quot;&gt;&lt;property id=&quot;20148&quot; value=&quot;5&quot;/&gt;&lt;property id=&quot;20300&quot; value=&quot;Slide 32&quot;/&gt;&lt;property id=&quot;20307&quot; value=&quot;370&quot;/&gt;&lt;/object&gt;&lt;object type=&quot;3&quot; unique_id=&quot;10036&quot;&gt;&lt;property id=&quot;20148&quot; value=&quot;5&quot;/&gt;&lt;property id=&quot;20300&quot; value=&quot;Slide 33&quot;/&gt;&lt;property id=&quot;20307&quot; value=&quot;371&quot;/&gt;&lt;/object&gt;&lt;object type=&quot;3&quot; unique_id=&quot;10037&quot;&gt;&lt;property id=&quot;20148&quot; value=&quot;5&quot;/&gt;&lt;property id=&quot;20300&quot; value=&quot;Slide 34&quot;/&gt;&lt;property id=&quot;20307&quot; value=&quot;372&quot;/&gt;&lt;/object&gt;&lt;object type=&quot;3&quot; unique_id=&quot;10038&quot;&gt;&lt;property id=&quot;20148&quot; value=&quot;5&quot;/&gt;&lt;property id=&quot;20300&quot; value=&quot;Slide 35&quot;/&gt;&lt;property id=&quot;20307&quot; value=&quot;373&quot;/&gt;&lt;/object&gt;&lt;object type=&quot;3&quot; unique_id=&quot;10039&quot;&gt;&lt;property id=&quot;20148&quot; value=&quot;5&quot;/&gt;&lt;property id=&quot;20300&quot; value=&quot;Slide 36&quot;/&gt;&lt;property id=&quot;20307&quot; value=&quot;34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4189</TotalTime>
  <Words>2665</Words>
  <Application>Microsoft Office PowerPoint</Application>
  <PresentationFormat>Presentazione su schermo (4:3)</PresentationFormat>
  <Paragraphs>227</Paragraphs>
  <Slides>36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36</vt:i4>
      </vt:variant>
    </vt:vector>
  </HeadingPairs>
  <TitlesOfParts>
    <vt:vector size="38" baseType="lpstr">
      <vt:lpstr>Tema di Office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privato</dc:creator>
  <cp:lastModifiedBy>Patrizia</cp:lastModifiedBy>
  <cp:revision>537</cp:revision>
  <dcterms:created xsi:type="dcterms:W3CDTF">2010-09-09T16:27:16Z</dcterms:created>
  <dcterms:modified xsi:type="dcterms:W3CDTF">2017-05-31T16:12:06Z</dcterms:modified>
</cp:coreProperties>
</file>